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1"/>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81" r:id="rId47"/>
    <p:sldId id="982" r:id="rId48"/>
    <p:sldId id="722" r:id="rId49"/>
    <p:sldId id="749" r:id="rId50"/>
    <p:sldId id="984" r:id="rId51"/>
    <p:sldId id="750" r:id="rId52"/>
    <p:sldId id="752" r:id="rId53"/>
    <p:sldId id="745" r:id="rId54"/>
    <p:sldId id="754" r:id="rId55"/>
    <p:sldId id="756" r:id="rId56"/>
    <p:sldId id="758" r:id="rId57"/>
    <p:sldId id="278" r:id="rId58"/>
    <p:sldId id="760" r:id="rId59"/>
    <p:sldId id="307" r:id="rId60"/>
    <p:sldId id="306" r:id="rId61"/>
    <p:sldId id="998" r:id="rId62"/>
    <p:sldId id="309" r:id="rId63"/>
    <p:sldId id="779" r:id="rId64"/>
    <p:sldId id="796" r:id="rId65"/>
    <p:sldId id="299" r:id="rId66"/>
    <p:sldId id="987" r:id="rId67"/>
    <p:sldId id="312" r:id="rId68"/>
    <p:sldId id="983" r:id="rId69"/>
    <p:sldId id="994" r:id="rId70"/>
    <p:sldId id="292" r:id="rId71"/>
    <p:sldId id="988" r:id="rId72"/>
    <p:sldId id="780" r:id="rId73"/>
    <p:sldId id="797" r:id="rId74"/>
    <p:sldId id="993" r:id="rId75"/>
    <p:sldId id="285" r:id="rId76"/>
    <p:sldId id="311" r:id="rId77"/>
    <p:sldId id="287" r:id="rId78"/>
    <p:sldId id="989" r:id="rId79"/>
    <p:sldId id="995" r:id="rId80"/>
    <p:sldId id="781" r:id="rId81"/>
    <p:sldId id="990" r:id="rId82"/>
    <p:sldId id="782" r:id="rId83"/>
    <p:sldId id="293" r:id="rId84"/>
    <p:sldId id="295" r:id="rId85"/>
    <p:sldId id="991" r:id="rId86"/>
    <p:sldId id="301" r:id="rId87"/>
    <p:sldId id="992" r:id="rId88"/>
    <p:sldId id="985" r:id="rId89"/>
    <p:sldId id="288" r:id="rId90"/>
    <p:sldId id="296" r:id="rId91"/>
    <p:sldId id="783" r:id="rId92"/>
    <p:sldId id="315" r:id="rId93"/>
    <p:sldId id="314" r:id="rId94"/>
    <p:sldId id="799" r:id="rId95"/>
    <p:sldId id="800" r:id="rId96"/>
    <p:sldId id="313" r:id="rId97"/>
    <p:sldId id="798" r:id="rId98"/>
    <p:sldId id="316" r:id="rId99"/>
    <p:sldId id="784" r:id="rId100"/>
    <p:sldId id="996" r:id="rId101"/>
    <p:sldId id="785" r:id="rId102"/>
    <p:sldId id="257" r:id="rId103"/>
    <p:sldId id="317" r:id="rId104"/>
    <p:sldId id="318" r:id="rId105"/>
    <p:sldId id="319" r:id="rId106"/>
    <p:sldId id="320" r:id="rId107"/>
    <p:sldId id="997" r:id="rId108"/>
    <p:sldId id="777" r:id="rId109"/>
    <p:sldId id="751" r:id="rId110"/>
    <p:sldId id="268" r:id="rId111"/>
    <p:sldId id="269" r:id="rId112"/>
    <p:sldId id="974" r:id="rId113"/>
    <p:sldId id="710" r:id="rId114"/>
    <p:sldId id="970" r:id="rId115"/>
    <p:sldId id="971" r:id="rId116"/>
    <p:sldId id="972" r:id="rId117"/>
    <p:sldId id="739" r:id="rId118"/>
    <p:sldId id="738" r:id="rId119"/>
    <p:sldId id="734" r:id="rId120"/>
    <p:sldId id="876" r:id="rId121"/>
    <p:sldId id="675" r:id="rId122"/>
    <p:sldId id="676" r:id="rId123"/>
    <p:sldId id="677" r:id="rId124"/>
    <p:sldId id="678" r:id="rId125"/>
    <p:sldId id="674" r:id="rId126"/>
    <p:sldId id="679" r:id="rId127"/>
    <p:sldId id="877" r:id="rId128"/>
    <p:sldId id="878" r:id="rId129"/>
    <p:sldId id="973" r:id="rId1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p:restoredTop sz="95659"/>
  </p:normalViewPr>
  <p:slideViewPr>
    <p:cSldViewPr snapToGrid="0" snapToObjects="1">
      <p:cViewPr varScale="1">
        <p:scale>
          <a:sx n="123" d="100"/>
          <a:sy n="123" d="100"/>
        </p:scale>
        <p:origin x="616" y="176"/>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011140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09812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93207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914540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98953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47949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254425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6780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109</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113</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115</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116</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117</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129</a:t>
            </a:fld>
            <a:endParaRPr lang="en-US"/>
          </a:p>
        </p:txBody>
      </p:sp>
    </p:spTree>
    <p:extLst>
      <p:ext uri="{BB962C8B-B14F-4D97-AF65-F5344CB8AC3E}">
        <p14:creationId xmlns:p14="http://schemas.microsoft.com/office/powerpoint/2010/main" val="2769960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7/22/21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7/22/21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7/22/21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7/22/21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7/22/21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7/22/21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7/22/21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7/22/21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7/22/21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7/22/21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7/22/21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7/22/21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image" Target="../media/image103.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2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2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830.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24.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0.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1.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612.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80.png"/><Relationship Id="rId7" Type="http://schemas.openxmlformats.org/officeDocument/2006/relationships/image" Target="../media/image8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701.png"/><Relationship Id="rId7" Type="http://schemas.openxmlformats.org/officeDocument/2006/relationships/image" Target="../media/image741.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731.png"/><Relationship Id="rId5" Type="http://schemas.openxmlformats.org/officeDocument/2006/relationships/image" Target="../media/image720.png"/><Relationship Id="rId4" Type="http://schemas.openxmlformats.org/officeDocument/2006/relationships/image" Target="../media/image70.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48.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78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8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79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0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3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93.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63.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88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68.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580.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960.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1001.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92.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1000.png"/></Relationships>
</file>

<file path=ppt/slides/_rels/slide93.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96.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100</a:t>
            </a:fld>
            <a:endParaRPr lang="en-US"/>
          </a:p>
        </p:txBody>
      </p:sp>
    </p:spTree>
    <p:extLst>
      <p:ext uri="{BB962C8B-B14F-4D97-AF65-F5344CB8AC3E}">
        <p14:creationId xmlns:p14="http://schemas.microsoft.com/office/powerpoint/2010/main" val="38874327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07712" y="1512633"/>
            <a:ext cx="11296360"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101</a:t>
            </a:fld>
            <a:endParaRPr lang="en-US"/>
          </a:p>
        </p:txBody>
      </p:sp>
    </p:spTree>
    <p:extLst>
      <p:ext uri="{BB962C8B-B14F-4D97-AF65-F5344CB8AC3E}">
        <p14:creationId xmlns:p14="http://schemas.microsoft.com/office/powerpoint/2010/main" val="18250294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102</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103</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91461" y="-747928"/>
            <a:ext cx="6337372"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104</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86653"/>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105</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106</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2" y="-87166"/>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107</a:t>
            </a:fld>
            <a:endParaRPr lang="en-US"/>
          </a:p>
        </p:txBody>
      </p:sp>
    </p:spTree>
    <p:extLst>
      <p:ext uri="{BB962C8B-B14F-4D97-AF65-F5344CB8AC3E}">
        <p14:creationId xmlns:p14="http://schemas.microsoft.com/office/powerpoint/2010/main" val="41742066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108</a:t>
            </a:fld>
            <a:endParaRPr lang="en-US"/>
          </a:p>
        </p:txBody>
      </p:sp>
    </p:spTree>
    <p:extLst>
      <p:ext uri="{BB962C8B-B14F-4D97-AF65-F5344CB8AC3E}">
        <p14:creationId xmlns:p14="http://schemas.microsoft.com/office/powerpoint/2010/main" val="61793788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109</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110</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111</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112</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4" y="1267692"/>
                <a:ext cx="10987416" cy="4946793"/>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sz="1800">
                    <a:ea typeface="Arial" charset="0"/>
                    <a:cs typeface="Arial" charset="0"/>
                  </a:rPr>
                  <a:t>In non-dispersive matter</a:t>
                </a:r>
                <a:r>
                  <a:rPr lang="en-US" sz="1800" dirty="0">
                    <a:ea typeface="Arial" charset="0"/>
                    <a:cs typeface="Arial" charset="0"/>
                  </a:rPr>
                  <a:t>, </a:t>
                </a:r>
                <a14:m>
                  <m:oMath xmlns:m="http://schemas.openxmlformats.org/officeDocument/2006/math">
                    <m:r>
                      <a:rPr lang="en-US" sz="1800" b="0" i="0" smtClean="0">
                        <a:latin typeface="Cambria Math" panose="02040503050406030204" pitchFamily="18" charset="0"/>
                        <a:ea typeface="Arial" charset="0"/>
                        <a:cs typeface="Arial" charset="0"/>
                      </a:rPr>
                      <m:t>  </m:t>
                    </m:r>
                    <m:r>
                      <a:rPr lang="en-US" sz="1800" b="0" i="1" smtClean="0">
                        <a:latin typeface="Cambria Math" panose="02040503050406030204" pitchFamily="18" charset="0"/>
                        <a:ea typeface="Arial" charset="0"/>
                        <a:cs typeface="Arial" charset="0"/>
                      </a:rPr>
                      <m:t>𝐵</m:t>
                    </m:r>
                    <m:r>
                      <a:rPr lang="en-US" sz="1800" b="0" i="1" smtClean="0">
                        <a:latin typeface="Cambria Math" panose="02040503050406030204" pitchFamily="18" charset="0"/>
                        <a:ea typeface="Arial" charset="0"/>
                        <a:cs typeface="Arial" charset="0"/>
                      </a:rPr>
                      <m:t>=</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𝑀</m:t>
                    </m:r>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𝜇</m:t>
                    </m:r>
                    <m:r>
                      <a:rPr lang="en-US" sz="1800" b="0" i="0"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𝜒</m:t>
                        </m:r>
                      </m:e>
                      <m:sub>
                        <m:r>
                          <a:rPr lang="en-US" sz="1800" b="0" i="1" smtClean="0">
                            <a:latin typeface="Cambria Math" panose="02040503050406030204" pitchFamily="18" charset="0"/>
                            <a:ea typeface="Cambria Math" panose="02040503050406030204" pitchFamily="18" charset="0"/>
                            <a:cs typeface="Arial" charset="0"/>
                          </a:rPr>
                          <m:t>𝑚</m:t>
                        </m:r>
                      </m:sub>
                    </m:sSub>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b="0" i="1" dirty="0" smtClean="0">
                        <a:latin typeface="Cambria Math" panose="02040503050406030204" pitchFamily="18" charset="0"/>
                        <a:ea typeface="Arial" charset="0"/>
                        <a:cs typeface="Arial" charset="0"/>
                      </a:rPr>
                      <m:t>𝐷</m:t>
                    </m:r>
                    <m:r>
                      <a:rPr lang="en-US" sz="1800" b="0" i="1" dirty="0" smtClean="0">
                        <a:latin typeface="Cambria Math" panose="02040503050406030204" pitchFamily="18" charset="0"/>
                        <a:ea typeface="Arial"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i="1" dirty="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i="1" dirty="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𝑃</m:t>
                    </m:r>
                    <m:r>
                      <a:rPr lang="en-US" sz="1800" b="0" i="1" dirty="0" smtClean="0">
                        <a:latin typeface="Cambria Math" panose="02040503050406030204" pitchFamily="18" charset="0"/>
                        <a:ea typeface="Cambria Math" panose="02040503050406030204" pitchFamily="18" charset="0"/>
                        <a:cs typeface="Arial" charset="0"/>
                      </a:rPr>
                      <m:t>, </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𝜅</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b="0" i="1" dirty="0" smtClean="0">
                            <a:latin typeface="Cambria Math" panose="02040503050406030204" pitchFamily="18" charset="0"/>
                            <a:ea typeface="Cambria Math" panose="02040503050406030204" pitchFamily="18" charset="0"/>
                            <a:cs typeface="Arial" charset="0"/>
                          </a:rPr>
                          <m:t>0</m:t>
                        </m:r>
                      </m:sub>
                    </m:sSub>
                  </m:oMath>
                </a14:m>
                <a:r>
                  <a:rPr lang="en-US" sz="1800" dirty="0">
                    <a:ea typeface="Arial" charset="0"/>
                    <a:cs typeface="Arial" charset="0"/>
                  </a:rPr>
                  <a:t>.</a:t>
                </a:r>
              </a:p>
              <a:p>
                <a:pPr lvl="2">
                  <a:spcBef>
                    <a:spcPts val="0"/>
                  </a:spcBef>
                  <a:tabLst>
                    <a:tab pos="4449763" algn="l"/>
                  </a:tabLst>
                </a:pPr>
                <a:r>
                  <a:rPr lang="en-US" sz="1800" dirty="0">
                    <a:ea typeface="Arial" charset="0"/>
                    <a:cs typeface="Arial" charset="0"/>
                  </a:rPr>
                  <a:t>(1)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𝜌</m:t>
                        </m:r>
                      </m:e>
                      <m:sub>
                        <m:r>
                          <a:rPr lang="en-US" sz="1800" b="0" i="1" smtClean="0">
                            <a:latin typeface="Cambria Math" panose="02040503050406030204" pitchFamily="18" charset="0"/>
                            <a:ea typeface="Cambria Math" panose="02040503050406030204" pitchFamily="18" charset="0"/>
                            <a:cs typeface="Arial" charset="0"/>
                          </a:rPr>
                          <m:t>𝑓</m:t>
                        </m:r>
                      </m:sub>
                    </m:sSub>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Cambria Math" panose="02040503050406030204" pitchFamily="18" charset="0"/>
                    <a:cs typeface="Arial" charset="0"/>
                  </a:rPr>
                  <a:t>(4)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𝑯</m:t>
                    </m:r>
                    <m:r>
                      <a:rPr lang="en-US" sz="1800" i="1">
                        <a:latin typeface="Cambria Math" panose="02040503050406030204" pitchFamily="18" charset="0"/>
                        <a:ea typeface="Cambria Math" panose="02040503050406030204" pitchFamily="18" charset="0"/>
                        <a:cs typeface="Arial" charset="0"/>
                      </a:rPr>
                      <m:t>= </m:t>
                    </m:r>
                    <m:sSub>
                      <m:sSubPr>
                        <m:ctrlPr>
                          <a:rPr lang="en-US" sz="1800" b="1" i="1" smtClean="0">
                            <a:latin typeface="Cambria Math" panose="02040503050406030204" pitchFamily="18" charset="0"/>
                            <a:ea typeface="Cambria Math" panose="02040503050406030204" pitchFamily="18" charset="0"/>
                            <a:cs typeface="Arial" charset="0"/>
                          </a:rPr>
                        </m:ctrlPr>
                      </m:sSubPr>
                      <m:e>
                        <m:r>
                          <a:rPr lang="en-US" sz="1800" b="1" i="1" smtClean="0">
                            <a:latin typeface="Cambria Math" panose="02040503050406030204" pitchFamily="18" charset="0"/>
                            <a:ea typeface="Cambria Math" panose="02040503050406030204" pitchFamily="18" charset="0"/>
                            <a:cs typeface="Arial" charset="0"/>
                          </a:rPr>
                          <m:t>𝒋</m:t>
                        </m:r>
                      </m:e>
                      <m:sub>
                        <m:r>
                          <a:rPr lang="en-US" sz="1800" b="1" i="1" smtClean="0">
                            <a:latin typeface="Cambria Math" panose="02040503050406030204" pitchFamily="18" charset="0"/>
                            <a:ea typeface="Cambria Math" panose="02040503050406030204" pitchFamily="18" charset="0"/>
                            <a:cs typeface="Arial" charset="0"/>
                          </a:rPr>
                          <m:t>𝒇</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𝑡</m:t>
                        </m:r>
                      </m:den>
                    </m:f>
                  </m:oMath>
                </a14:m>
                <a:endParaRPr lang="en-US" sz="1600" dirty="0">
                  <a:ea typeface="Cambria Math" panose="02040503050406030204" pitchFamily="18" charset="0"/>
                  <a:cs typeface="Arial" charset="0"/>
                </a:endParaRPr>
              </a:p>
              <a:p>
                <a:pPr lvl="1">
                  <a:spcBef>
                    <a:spcPts val="0"/>
                  </a:spcBef>
                  <a:tabLst>
                    <a:tab pos="4449763" algn="l"/>
                  </a:tabLst>
                </a:pPr>
                <a:r>
                  <a:rPr lang="en-US" sz="2000" dirty="0">
                    <a:ea typeface="Arial" charset="0"/>
                    <a:cs typeface="Arial" charset="0"/>
                  </a:rPr>
                  <a:t>Here </a:t>
                </a:r>
                <a:r>
                  <a:rPr lang="en-US" sz="2000" b="1" dirty="0">
                    <a:ea typeface="Arial" charset="0"/>
                    <a:cs typeface="Arial" charset="0"/>
                  </a:rPr>
                  <a:t>E </a:t>
                </a:r>
                <a:r>
                  <a:rPr lang="en-US" sz="2000" dirty="0">
                    <a:ea typeface="Arial" charset="0"/>
                    <a:cs typeface="Arial" charset="0"/>
                  </a:rPr>
                  <a:t> is the electric field, </a:t>
                </a:r>
                <a:r>
                  <a:rPr lang="en-US" sz="2000" b="1" dirty="0">
                    <a:ea typeface="Arial" charset="0"/>
                    <a:cs typeface="Arial" charset="0"/>
                  </a:rPr>
                  <a:t>B</a:t>
                </a:r>
                <a:r>
                  <a:rPr lang="en-US" sz="2000" dirty="0">
                    <a:ea typeface="Arial" charset="0"/>
                    <a:cs typeface="Arial" charset="0"/>
                  </a:rPr>
                  <a:t> is the magnetic field, </a:t>
                </a:r>
                <a:r>
                  <a:rPr lang="en-US" sz="2000" b="1" dirty="0">
                    <a:ea typeface="Arial" charset="0"/>
                    <a:cs typeface="Arial" charset="0"/>
                  </a:rPr>
                  <a:t>j</a:t>
                </a:r>
                <a:r>
                  <a:rPr lang="en-US" sz="2000" dirty="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4" y="1267692"/>
                <a:ext cx="10987416" cy="4946793"/>
              </a:xfrm>
              <a:blipFill>
                <a:blip r:embed="rId3"/>
                <a:stretch>
                  <a:fillRect l="-462" t="-12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113</a:t>
            </a:fld>
            <a:endParaRPr lang="en-US"/>
          </a:p>
        </p:txBody>
      </p:sp>
    </p:spTree>
    <p:extLst>
      <p:ext uri="{BB962C8B-B14F-4D97-AF65-F5344CB8AC3E}">
        <p14:creationId xmlns:p14="http://schemas.microsoft.com/office/powerpoint/2010/main" val="42435930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114</a:t>
            </a:fld>
            <a:endParaRPr lang="en-US"/>
          </a:p>
        </p:txBody>
      </p:sp>
    </p:spTree>
    <p:extLst>
      <p:ext uri="{BB962C8B-B14F-4D97-AF65-F5344CB8AC3E}">
        <p14:creationId xmlns:p14="http://schemas.microsoft.com/office/powerpoint/2010/main" val="26259635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115</a:t>
            </a:fld>
            <a:endParaRPr lang="en-US"/>
          </a:p>
        </p:txBody>
      </p:sp>
    </p:spTree>
    <p:extLst>
      <p:ext uri="{BB962C8B-B14F-4D97-AF65-F5344CB8AC3E}">
        <p14:creationId xmlns:p14="http://schemas.microsoft.com/office/powerpoint/2010/main" val="395287238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116</a:t>
            </a:fld>
            <a:endParaRPr lang="en-US"/>
          </a:p>
        </p:txBody>
      </p:sp>
    </p:spTree>
    <p:extLst>
      <p:ext uri="{BB962C8B-B14F-4D97-AF65-F5344CB8AC3E}">
        <p14:creationId xmlns:p14="http://schemas.microsoft.com/office/powerpoint/2010/main" val="12166616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3540" y="1715468"/>
                <a:ext cx="10864920" cy="2334390"/>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3540" y="1715468"/>
                <a:ext cx="10864920" cy="2334390"/>
              </a:xfrm>
              <a:blipFill>
                <a:blip r:embed="rId3"/>
                <a:stretch>
                  <a:fillRect l="-467" t="-270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117</a:t>
            </a:fld>
            <a:endParaRPr lang="en-US"/>
          </a:p>
        </p:txBody>
      </p:sp>
    </p:spTree>
    <p:extLst>
      <p:ext uri="{BB962C8B-B14F-4D97-AF65-F5344CB8AC3E}">
        <p14:creationId xmlns:p14="http://schemas.microsoft.com/office/powerpoint/2010/main" val="37181502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Tree>
    <p:extLst>
      <p:ext uri="{BB962C8B-B14F-4D97-AF65-F5344CB8AC3E}">
        <p14:creationId xmlns:p14="http://schemas.microsoft.com/office/powerpoint/2010/main" val="346454495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Tree>
    <p:extLst>
      <p:ext uri="{BB962C8B-B14F-4D97-AF65-F5344CB8AC3E}">
        <p14:creationId xmlns:p14="http://schemas.microsoft.com/office/powerpoint/2010/main" val="2378321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120</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33821"/>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121</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0100334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08396"/>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0173" y="1144410"/>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0173" y="1144410"/>
                <a:ext cx="11599473" cy="5332728"/>
              </a:xfrm>
              <a:blipFill>
                <a:blip r:embed="rId2"/>
                <a:stretch>
                  <a:fillRect l="-5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122</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99315060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55646"/>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676565"/>
                <a:ext cx="11599473"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676565"/>
                <a:ext cx="11599473" cy="5345600"/>
              </a:xfrm>
              <a:blipFill>
                <a:blip r:embed="rId2"/>
                <a:stretch>
                  <a:fillRect l="-1093" t="-14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123</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1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134055737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124</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126</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127</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903"/>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128</a:t>
            </a:fld>
            <a:endParaRPr lang="en-US" altLang="en-US"/>
          </a:p>
        </p:txBody>
      </p:sp>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a:t>+</a:t>
                </a:r>
                <a:r>
                  <a:rPr lang="en-US">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174" t="-6667" b="-2333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spTree>
    <p:extLst>
      <p:ext uri="{BB962C8B-B14F-4D97-AF65-F5344CB8AC3E}">
        <p14:creationId xmlns:p14="http://schemas.microsoft.com/office/powerpoint/2010/main" val="43153490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L networks,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and T networks</a:t>
                </a:r>
              </a:p>
              <a:p>
                <a:pPr marL="342900" indent="-342900" algn="l">
                  <a:buFont typeface="Arial" panose="020B0604020202020204" pitchFamily="34" charset="0"/>
                  <a:buChar char="•"/>
                </a:pPr>
                <a:r>
                  <a:rPr lang="en-US" sz="2000" dirty="0">
                    <a:ea typeface="Arial" charset="0"/>
                    <a:cs typeface="Arial" charset="0"/>
                  </a:rPr>
                  <a:t>Impedance and reflection coefficients</a:t>
                </a: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Problems: 19, 22</a:t>
                </a:r>
                <a:r>
                  <a:rPr lang="en-US" sz="2000">
                    <a:ea typeface="Arial" charset="0"/>
                    <a:cs typeface="Arial" charset="0"/>
                  </a:rPr>
                  <a:t>, 26</a:t>
                </a:r>
                <a:r>
                  <a:rPr lang="en-US" sz="2000" dirty="0">
                    <a:ea typeface="Arial" charset="0"/>
                    <a:cs typeface="Arial" charset="0"/>
                  </a:rPr>
                  <a:t>, 37</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129</a:t>
            </a:fld>
            <a:endParaRPr lang="en-US"/>
          </a:p>
        </p:txBody>
      </p:sp>
    </p:spTree>
    <p:extLst>
      <p:ext uri="{BB962C8B-B14F-4D97-AF65-F5344CB8AC3E}">
        <p14:creationId xmlns:p14="http://schemas.microsoft.com/office/powerpoint/2010/main" val="444889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a:t>
                </a:r>
                <a:r>
                  <a:rPr lang="en-US"/>
                  <a:t>track it? </a:t>
                </a:r>
                <a:r>
                  <a:rPr lang="en-US" dirty="0"/>
                  <a:t>(It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473" t="-58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436559" y="32963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433946"/>
                <a:ext cx="8876694" cy="4743017"/>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433946"/>
                <a:ext cx="8876694" cy="4743017"/>
              </a:xfrm>
              <a:blipFill>
                <a:blip r:embed="rId2"/>
                <a:stretch>
                  <a:fillRect l="-857" t="-133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752542"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598448" y="1565740"/>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276898"/>
                <a:ext cx="11568372"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276898"/>
                <a:ext cx="11568372" cy="5266727"/>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01884" y="1428513"/>
                <a:ext cx="1156837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01884" y="1428513"/>
                <a:ext cx="11568371" cy="5266727"/>
              </a:xfrm>
              <a:prstGeom prst="rect">
                <a:avLst/>
              </a:prstGeom>
              <a:blipFill>
                <a:blip r:embed="rId3"/>
                <a:stretch>
                  <a:fillRect l="-658" t="-48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9157"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9157"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5962602" y="641807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88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83477"/>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393"/>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290576"/>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290576"/>
                <a:ext cx="6836482" cy="5307618"/>
              </a:xfrm>
              <a:prstGeom prst="rect">
                <a:avLst/>
              </a:prstGeom>
              <a:blipFill>
                <a:blip r:embed="rId3"/>
                <a:stretch>
                  <a:fillRect l="-1484" t="-477"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089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09249" y="1487770"/>
                <a:ext cx="11666026"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09249" y="1487770"/>
                <a:ext cx="11666026" cy="3882459"/>
              </a:xfrm>
              <a:prstGeom prst="rect">
                <a:avLst/>
              </a:prstGeom>
              <a:blipFill>
                <a:blip r:embed="rId3"/>
                <a:stretch>
                  <a:fillRect l="-871"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095407"/>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095407"/>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832470"/>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832470"/>
                <a:ext cx="5515120" cy="5348557"/>
              </a:xfrm>
              <a:prstGeom prst="rect">
                <a:avLst/>
              </a:prstGeom>
              <a:blipFill>
                <a:blip r:embed="rId5"/>
                <a:stretch>
                  <a:fillRect l="-1609" t="-474" b="-11374"/>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963892" cy="5364528"/>
              </a:xfrm>
              <a:prstGeom prst="rect">
                <a:avLst/>
              </a:prstGeom>
              <a:blipFill>
                <a:blip r:embed="rId3"/>
                <a:stretch>
                  <a:fillRect l="-1132"/>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810005" y="873459"/>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497966"/>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767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955964"/>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457200" indent="-457200" defTabSz="457200" latinLnBrk="1" hangingPunct="0">
                  <a:buFont typeface="+mj-lt"/>
                  <a:buAutoNum type="arabicPeriod"/>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955964"/>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58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11829"/>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11829"/>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6751800"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sp>
        <p:nvSpPr>
          <p:cNvPr id="38" name="TextBox 37">
            <a:extLst>
              <a:ext uri="{FF2B5EF4-FFF2-40B4-BE49-F238E27FC236}">
                <a16:creationId xmlns:a16="http://schemas.microsoft.com/office/drawing/2014/main" id="{A890F0C7-F762-D248-AE48-90C3F8BFF8BC}"/>
              </a:ext>
            </a:extLst>
          </p:cNvPr>
          <p:cNvSpPr txBox="1"/>
          <p:nvPr/>
        </p:nvSpPr>
        <p:spPr>
          <a:xfrm>
            <a:off x="9829988"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5" name="Group 4">
            <a:extLst>
              <a:ext uri="{FF2B5EF4-FFF2-40B4-BE49-F238E27FC236}">
                <a16:creationId xmlns:a16="http://schemas.microsoft.com/office/drawing/2014/main" id="{173A8FA2-DC1F-6C45-A821-CED5F88C8A13}"/>
              </a:ext>
            </a:extLst>
          </p:cNvPr>
          <p:cNvGrpSpPr/>
          <p:nvPr/>
        </p:nvGrpSpPr>
        <p:grpSpPr>
          <a:xfrm>
            <a:off x="7077716" y="1595102"/>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274513"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39" name="Group 38">
            <a:extLst>
              <a:ext uri="{FF2B5EF4-FFF2-40B4-BE49-F238E27FC236}">
                <a16:creationId xmlns:a16="http://schemas.microsoft.com/office/drawing/2014/main" id="{BA296C1D-12D9-ED45-B622-1D1951D794BD}"/>
              </a:ext>
            </a:extLst>
          </p:cNvPr>
          <p:cNvGrpSpPr/>
          <p:nvPr/>
        </p:nvGrpSpPr>
        <p:grpSpPr>
          <a:xfrm>
            <a:off x="7595343" y="4776630"/>
            <a:ext cx="4408117" cy="1033790"/>
            <a:chOff x="7595343" y="4776630"/>
            <a:chExt cx="4408117" cy="1033790"/>
          </a:xfrm>
        </p:grpSpPr>
        <p:grpSp>
          <p:nvGrpSpPr>
            <p:cNvPr id="40" name="Group 39">
              <a:extLst>
                <a:ext uri="{FF2B5EF4-FFF2-40B4-BE49-F238E27FC236}">
                  <a16:creationId xmlns:a16="http://schemas.microsoft.com/office/drawing/2014/main" id="{247FA54A-9682-3349-BA77-573EDB8087B3}"/>
                </a:ext>
              </a:extLst>
            </p:cNvPr>
            <p:cNvGrpSpPr/>
            <p:nvPr/>
          </p:nvGrpSpPr>
          <p:grpSpPr>
            <a:xfrm>
              <a:off x="9444451"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4974922"/>
                  <a:ext cx="543905" cy="307775"/>
                </a:xfrm>
                <a:prstGeom prst="rect">
                  <a:avLst/>
                </a:prstGeom>
                <a:blipFill>
                  <a:blip r:embed="rId6"/>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136261"/>
                  <a:ext cx="543905" cy="307775"/>
                </a:xfrm>
                <a:prstGeom prst="rect">
                  <a:avLst/>
                </a:prstGeom>
                <a:blipFill>
                  <a:blip r:embed="rId7"/>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477663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314705"/>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314705"/>
                <a:ext cx="8286471" cy="5465740"/>
              </a:xfrm>
              <a:prstGeom prst="rect">
                <a:avLst/>
              </a:prstGeom>
              <a:blipFill>
                <a:blip r:embed="rId3"/>
                <a:stretch>
                  <a:fillRect l="-1070" t="-46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7458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630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200866" y="101834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200866" y="1018346"/>
                <a:ext cx="4970631" cy="4557154"/>
              </a:xfrm>
              <a:prstGeom prst="rect">
                <a:avLst/>
              </a:prstGeom>
              <a:blipFill>
                <a:blip r:embed="rId3"/>
                <a:stretch>
                  <a:fillRect l="-763"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810105097"/>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r>
                            <a:rPr lang="en-US" dirty="0"/>
                            <a:t>Region</a:t>
                          </a:r>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reverse</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on(sat)</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810105097"/>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r>
                            <a:rPr lang="en-US" dirty="0"/>
                            <a:t>Region</a:t>
                          </a:r>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60784" t="-103333" r="-545098" b="-356667"/>
                          </a:stretch>
                        </a:blipFill>
                      </a:tcPr>
                    </a:tc>
                    <a:tc>
                      <a:txBody>
                        <a:bodyPr/>
                        <a:lstStyle/>
                        <a:p>
                          <a:endParaRPr lang="en-US"/>
                        </a:p>
                      </a:txBody>
                      <a:tcPr>
                        <a:blipFill>
                          <a:blip r:embed="rId6"/>
                          <a:stretch>
                            <a:fillRect l="-282979" t="-103333" r="-491489" b="-356667"/>
                          </a:stretch>
                        </a:blipFill>
                      </a:tcPr>
                    </a:tc>
                    <a:tc>
                      <a:txBody>
                        <a:bodyPr/>
                        <a:lstStyle/>
                        <a:p>
                          <a:endParaRPr lang="en-US"/>
                        </a:p>
                      </a:txBody>
                      <a:tcPr>
                        <a:blipFill>
                          <a:blip r:embed="rId6"/>
                          <a:stretch>
                            <a:fillRect l="-155172" t="-103333" r="-99138" b="-356667"/>
                          </a:stretch>
                        </a:blipFill>
                      </a:tcPr>
                    </a:tc>
                    <a:tc>
                      <a:txBody>
                        <a:bodyPr/>
                        <a:lstStyle/>
                        <a:p>
                          <a:endParaRPr lang="en-US"/>
                        </a:p>
                      </a:txBody>
                      <a:tcPr>
                        <a:blipFill>
                          <a:blip r:embed="rId6"/>
                          <a:stretch>
                            <a:fillRect l="-264286" t="-103333" r="-2679" b="-356667"/>
                          </a:stretch>
                        </a:blipFill>
                      </a:tcPr>
                    </a:tc>
                    <a:extLst>
                      <a:ext uri="{0D108BD9-81ED-4DB2-BD59-A6C34878D82A}">
                        <a16:rowId xmlns:a16="http://schemas.microsoft.com/office/drawing/2014/main" val="2708477968"/>
                      </a:ext>
                    </a:extLst>
                  </a:tr>
                  <a:tr h="370840">
                    <a:tc>
                      <a:txBody>
                        <a:bodyPr/>
                        <a:lstStyle/>
                        <a:p>
                          <a:pPr algn="r"/>
                          <a:r>
                            <a:rPr lang="en-US" sz="1600" dirty="0"/>
                            <a:t>reverse</a:t>
                          </a:r>
                        </a:p>
                      </a:txBody>
                      <a:tcPr/>
                    </a:tc>
                    <a:tc>
                      <a:txBody>
                        <a:bodyPr/>
                        <a:lstStyle/>
                        <a:p>
                          <a:endParaRPr lang="en-US"/>
                        </a:p>
                      </a:txBody>
                      <a:tcPr>
                        <a:blipFill>
                          <a:blip r:embed="rId6"/>
                          <a:stretch>
                            <a:fillRect l="-160784" t="-210345" r="-545098" b="-268966"/>
                          </a:stretch>
                        </a:blipFill>
                      </a:tcPr>
                    </a:tc>
                    <a:tc>
                      <a:txBody>
                        <a:bodyPr/>
                        <a:lstStyle/>
                        <a:p>
                          <a:endParaRPr lang="en-US"/>
                        </a:p>
                      </a:txBody>
                      <a:tcPr>
                        <a:blipFill>
                          <a:blip r:embed="rId6"/>
                          <a:stretch>
                            <a:fillRect l="-282979" t="-210345" r="-491489" b="-268966"/>
                          </a:stretch>
                        </a:blipFill>
                      </a:tcPr>
                    </a:tc>
                    <a:tc>
                      <a:txBody>
                        <a:bodyPr/>
                        <a:lstStyle/>
                        <a:p>
                          <a:endParaRPr lang="en-US"/>
                        </a:p>
                      </a:txBody>
                      <a:tcPr>
                        <a:blipFill>
                          <a:blip r:embed="rId6"/>
                          <a:stretch>
                            <a:fillRect l="-155172" t="-210345" r="-99138" b="-268966"/>
                          </a:stretch>
                        </a:blipFill>
                      </a:tcPr>
                    </a:tc>
                    <a:tc>
                      <a:txBody>
                        <a:bodyPr/>
                        <a:lstStyle/>
                        <a:p>
                          <a:endParaRPr lang="en-US"/>
                        </a:p>
                      </a:txBody>
                      <a:tcPr>
                        <a:blipFill>
                          <a:blip r:embed="rId6"/>
                          <a:stretch>
                            <a:fillRect l="-264286" t="-210345" r="-2679" b="-268966"/>
                          </a:stretch>
                        </a:blipFill>
                      </a:tcPr>
                    </a:tc>
                    <a:extLst>
                      <a:ext uri="{0D108BD9-81ED-4DB2-BD59-A6C34878D82A}">
                        <a16:rowId xmlns:a16="http://schemas.microsoft.com/office/drawing/2014/main" val="236839687"/>
                      </a:ext>
                    </a:extLst>
                  </a:tr>
                  <a:tr h="579120">
                    <a:tc>
                      <a:txBody>
                        <a:bodyPr/>
                        <a:lstStyle/>
                        <a:p>
                          <a:pPr algn="r"/>
                          <a:r>
                            <a:rPr lang="en-US" sz="1600" dirty="0"/>
                            <a:t>on(sat)</a:t>
                          </a:r>
                        </a:p>
                      </a:txBody>
                      <a:tcPr/>
                    </a:tc>
                    <a:tc>
                      <a:txBody>
                        <a:bodyPr/>
                        <a:lstStyle/>
                        <a:p>
                          <a:endParaRPr lang="en-US"/>
                        </a:p>
                      </a:txBody>
                      <a:tcPr>
                        <a:blipFill>
                          <a:blip r:embed="rId6"/>
                          <a:stretch>
                            <a:fillRect l="-160784" t="-195652" r="-545098" b="-69565"/>
                          </a:stretch>
                        </a:blipFill>
                      </a:tcPr>
                    </a:tc>
                    <a:tc>
                      <a:txBody>
                        <a:bodyPr/>
                        <a:lstStyle/>
                        <a:p>
                          <a:endParaRPr lang="en-US"/>
                        </a:p>
                      </a:txBody>
                      <a:tcPr>
                        <a:blipFill>
                          <a:blip r:embed="rId6"/>
                          <a:stretch>
                            <a:fillRect l="-282979" t="-195652" r="-491489" b="-69565"/>
                          </a:stretch>
                        </a:blipFill>
                      </a:tcPr>
                    </a:tc>
                    <a:tc>
                      <a:txBody>
                        <a:bodyPr/>
                        <a:lstStyle/>
                        <a:p>
                          <a:endParaRPr lang="en-US"/>
                        </a:p>
                      </a:txBody>
                      <a:tcPr>
                        <a:blipFill>
                          <a:blip r:embed="rId6"/>
                          <a:stretch>
                            <a:fillRect l="-155172" t="-195652" r="-99138" b="-69565"/>
                          </a:stretch>
                        </a:blipFill>
                      </a:tcPr>
                    </a:tc>
                    <a:tc>
                      <a:txBody>
                        <a:bodyPr/>
                        <a:lstStyle/>
                        <a:p>
                          <a:endParaRPr lang="en-US"/>
                        </a:p>
                      </a:txBody>
                      <a:tcPr>
                        <a:blipFill>
                          <a:blip r:embed="rId6"/>
                          <a:stretch>
                            <a:fillRect l="-264286" t="-195652" r="-2679" b="-69565"/>
                          </a:stretch>
                        </a:blipFill>
                      </a:tcPr>
                    </a:tc>
                    <a:extLst>
                      <a:ext uri="{0D108BD9-81ED-4DB2-BD59-A6C34878D82A}">
                        <a16:rowId xmlns:a16="http://schemas.microsoft.com/office/drawing/2014/main" val="954475566"/>
                      </a:ext>
                    </a:extLst>
                  </a:tr>
                  <a:tr h="370840">
                    <a:tc>
                      <a:txBody>
                        <a:bodyPr/>
                        <a:lstStyle/>
                        <a:p>
                          <a:pPr algn="r"/>
                          <a:r>
                            <a:rPr lang="en-US" sz="1600" dirty="0"/>
                            <a:t>off</a:t>
                          </a:r>
                        </a:p>
                      </a:txBody>
                      <a:tcPr/>
                    </a:tc>
                    <a:tc>
                      <a:txBody>
                        <a:bodyPr/>
                        <a:lstStyle/>
                        <a:p>
                          <a:endParaRPr lang="en-US"/>
                        </a:p>
                      </a:txBody>
                      <a:tcPr>
                        <a:blipFill>
                          <a:blip r:embed="rId6"/>
                          <a:stretch>
                            <a:fillRect l="-160784" t="-468966" r="-545098" b="-10345"/>
                          </a:stretch>
                        </a:blipFill>
                      </a:tcPr>
                    </a:tc>
                    <a:tc>
                      <a:txBody>
                        <a:bodyPr/>
                        <a:lstStyle/>
                        <a:p>
                          <a:endParaRPr lang="en-US"/>
                        </a:p>
                      </a:txBody>
                      <a:tcPr>
                        <a:blipFill>
                          <a:blip r:embed="rId6"/>
                          <a:stretch>
                            <a:fillRect l="-282979" t="-468966" r="-491489"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967362" y="2100031"/>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70448" y="1524144"/>
                <a:ext cx="8364997" cy="5133990"/>
              </a:xfrm>
            </p:spPr>
            <p:txBody>
              <a:bodyPr>
                <a:noAutofit/>
              </a:bodyPr>
              <a:lstStyle/>
              <a:p>
                <a:pPr marL="0" indent="0" algn="l">
                  <a:buNone/>
                </a:pPr>
                <a:r>
                  <a:rPr lang="en-US" sz="2000" dirty="0">
                    <a:latin typeface="Arial" charset="0"/>
                    <a:ea typeface="Arial" charset="0"/>
                    <a:cs typeface="Arial" charset="0"/>
                  </a:rPr>
                  <a:t>Experiment A</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22.8</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7.2</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endParaRPr lang="en-US" sz="1800" dirty="0">
                  <a:latin typeface="Arial" charset="0"/>
                  <a:ea typeface="Arial" charset="0"/>
                  <a:cs typeface="Arial" charset="0"/>
                </a:endParaRPr>
              </a:p>
              <a:p>
                <a:pPr lvl="1"/>
                <a:r>
                  <a:rPr lang="en-US" sz="1800" dirty="0">
                    <a:latin typeface="Arial" charset="0"/>
                    <a:ea typeface="Arial" charset="0"/>
                    <a:cs typeface="Arial" charset="0"/>
                  </a:rPr>
                  <a:t>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=2.36</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=2.24</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𝑒</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1.54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1.89</m:t>
                    </m:r>
                    <m:r>
                      <a:rPr lang="en-US" sz="1800" i="1">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𝑚𝐴</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46</m:t>
                    </m:r>
                    <m:r>
                      <a:rPr lang="en-US" sz="1800" b="0" i="1" smtClean="0">
                        <a:latin typeface="Cambria Math" panose="02040503050406030204" pitchFamily="18" charset="0"/>
                        <a:ea typeface="Cambria Math" panose="02040503050406030204" pitchFamily="18" charset="0"/>
                        <a:cs typeface="Arial" charset="0"/>
                      </a:rPr>
                      <m:t>𝜇</m:t>
                    </m:r>
                  </m:oMath>
                </a14:m>
                <a:r>
                  <a:rPr lang="en-US" sz="1800" dirty="0">
                    <a:latin typeface="Arial" charset="0"/>
                    <a:ea typeface="Arial" charset="0"/>
                    <a:cs typeface="Arial" charset="0"/>
                  </a:rPr>
                  <a:t>A.</a:t>
                </a:r>
              </a:p>
              <a:p>
                <a:r>
                  <a:rPr lang="en-US" sz="2000" dirty="0">
                    <a:latin typeface="Arial" charset="0"/>
                    <a:ea typeface="Arial" charset="0"/>
                    <a:cs typeface="Arial" charset="0"/>
                  </a:rPr>
                  <a:t>Experiment B</a:t>
                </a:r>
              </a:p>
              <a:p>
                <a:pPr lvl="1"/>
                <a:r>
                  <a:rPr lang="en-US" sz="1800" dirty="0">
                    <a:latin typeface="Arial" charset="0"/>
                    <a:ea typeface="Arial" charset="0"/>
                    <a:cs typeface="Arial" charset="0"/>
                  </a:rPr>
                  <a:t>Again,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1</m:t>
                        </m:r>
                      </m:sub>
                    </m:sSub>
                    <m:r>
                      <a:rPr lang="en-US" sz="1800" i="1">
                        <a:latin typeface="Cambria Math" panose="02040503050406030204" pitchFamily="18" charset="0"/>
                        <a:cs typeface="Arial" charset="0"/>
                      </a:rPr>
                      <m:t>=20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r>
                      <a:rPr lang="en-US" sz="1800" i="1">
                        <a:latin typeface="Cambria Math" panose="02040503050406030204" pitchFamily="18" charset="0"/>
                        <a:cs typeface="Arial" charset="0"/>
                      </a:rPr>
                      <m:t>=10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𝐸</m:t>
                        </m:r>
                      </m:sub>
                    </m:sSub>
                    <m:r>
                      <a:rPr lang="en-US" sz="1800" i="1">
                        <a:latin typeface="Cambria Math" panose="02040503050406030204" pitchFamily="18" charset="0"/>
                        <a:cs typeface="Arial" charset="0"/>
                      </a:rPr>
                      <m:t>=220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𝛽</m:t>
                    </m:r>
                    <m:r>
                      <a:rPr lang="en-US" sz="1800" i="1">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5.8</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Put transistor in and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2.4</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p>
              <a:p>
                <a:pPr lvl="1"/>
                <a:r>
                  <a:rPr lang="en-US" sz="1800" dirty="0">
                    <a:cs typeface="Arial" charset="0"/>
                  </a:rPr>
                  <a:t>With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=2.4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𝑒</m:t>
                        </m:r>
                      </m:sub>
                    </m:sSub>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7</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.74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=7</m:t>
                    </m:r>
                    <m:r>
                      <a:rPr lang="en-US" sz="1800" i="1">
                        <a:latin typeface="Cambria Math" panose="02040503050406030204" pitchFamily="18" charset="0"/>
                        <a:cs typeface="Arial" charset="0"/>
                      </a:rPr>
                      <m:t>𝑚𝐴</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=46</m:t>
                    </m:r>
                    <m:r>
                      <a:rPr lang="en-US" sz="1800" i="1">
                        <a:latin typeface="Cambria Math" panose="02040503050406030204" pitchFamily="18" charset="0"/>
                        <a:ea typeface="Cambria Math" panose="02040503050406030204" pitchFamily="18" charset="0"/>
                        <a:cs typeface="Arial" charset="0"/>
                      </a:rPr>
                      <m:t>𝜇</m:t>
                    </m:r>
                  </m:oMath>
                </a14:m>
                <a:r>
                  <a:rPr lang="en-US" sz="1800" dirty="0">
                    <a:latin typeface="Arial" charset="0"/>
                    <a:ea typeface="Arial" charset="0"/>
                    <a:cs typeface="Arial" charset="0"/>
                  </a:rPr>
                  <a:t>A.</a:t>
                </a:r>
              </a:p>
              <a:p>
                <a:pPr marL="457200" lvl="1" indent="0">
                  <a:buNone/>
                </a:pPr>
                <a:endParaRPr lang="en-US" sz="1800" dirty="0">
                  <a:latin typeface="Arial" charset="0"/>
                  <a:ea typeface="Arial" charset="0"/>
                  <a:cs typeface="Arial" charset="0"/>
                </a:endParaRPr>
              </a:p>
              <a:p>
                <a:pPr lvl="1"/>
                <a:r>
                  <a:rPr lang="en-US" sz="1800" dirty="0">
                    <a:latin typeface="Arial" charset="0"/>
                    <a:ea typeface="Arial" charset="0"/>
                    <a:cs typeface="Arial" charset="0"/>
                  </a:rPr>
                  <a:t>Analyze these with our transistor model.</a:t>
                </a:r>
              </a:p>
              <a:p>
                <a:pPr lvl="1"/>
                <a:r>
                  <a:rPr lang="en-US" sz="1800" dirty="0">
                    <a:latin typeface="Arial" charset="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70448" y="1524144"/>
                <a:ext cx="8364997" cy="5133990"/>
              </a:xfrm>
              <a:blipFill>
                <a:blip r:embed="rId3"/>
                <a:stretch>
                  <a:fillRect l="-759" t="-12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2266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a:t>
                </a:r>
              </a:p>
              <a:p>
                <a:pPr lvl="1"/>
                <a:r>
                  <a:rPr lang="en-US" sz="2000" dirty="0">
                    <a:latin typeface="Arial" charset="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which is close.  </a:t>
                </a:r>
              </a:p>
              <a:p>
                <a:pPr lvl="1"/>
                <a:endParaRPr lang="en-US" sz="2000" dirty="0">
                  <a:latin typeface="Arial" charset="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a:t>
                </a:r>
              </a:p>
              <a:p>
                <a:pPr lvl="1"/>
                <a:r>
                  <a:rPr lang="en-US" sz="2000" dirty="0">
                    <a:latin typeface="Arial" charset="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which is also close, but a little high.  </a:t>
                </a:r>
              </a:p>
              <a:p>
                <a:pPr marL="457200" lvl="1" indent="0">
                  <a:buNone/>
                </a:pPr>
                <a:endParaRPr lang="en-US" sz="2000" dirty="0">
                  <a:latin typeface="Arial" charset="0"/>
                  <a:ea typeface="Arial" charset="0"/>
                  <a:cs typeface="Arial" charset="0"/>
                </a:endParaRPr>
              </a:p>
              <a:p>
                <a:r>
                  <a:rPr lang="en-US" sz="2000" dirty="0">
                    <a:latin typeface="Arial" charset="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22615"/>
                <a:ext cx="8332487" cy="5035683"/>
              </a:xfrm>
              <a:blipFill>
                <a:blip r:embed="rId3"/>
                <a:stretch>
                  <a:fillRect l="-609"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914400" lvl="1" indent="-457200">
                  <a:buFont typeface="+mj-lt"/>
                  <a:buAutoNum type="arabicPeriod"/>
                </a:pPr>
                <a:r>
                  <a:rPr lang="en-US" sz="1800" dirty="0">
                    <a:latin typeface="Arial" charset="0"/>
                    <a:ea typeface="Arial" charset="0"/>
                    <a:cs typeface="Arial" charset="0"/>
                  </a:rPr>
                  <a:t>Choose a gain (amplification factor), A = 5.</a:t>
                </a:r>
              </a:p>
              <a:p>
                <a:pPr marL="914400" lvl="1" indent="-457200">
                  <a:buFont typeface="+mj-lt"/>
                  <a:buAutoNum type="arabicPeriod"/>
                </a:pPr>
                <a:r>
                  <a:rPr lang="en-US" sz="1800" dirty="0">
                    <a:latin typeface="Arial" charset="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914400" lvl="1" indent="-457200">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62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590524"/>
                <a:ext cx="7454733" cy="4445243"/>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buFont typeface="+mj-lt"/>
                  <a:buAutoNum type="arabicPeriod" startAt="6"/>
                </a:pPr>
                <a:r>
                  <a:rPr lang="en-US" sz="2000" dirty="0">
                    <a:ea typeface="Arial" charset="0"/>
                    <a:cs typeface="Arial" charset="0"/>
                  </a:rPr>
                  <a:t>Rule of thumb is current through R</a:t>
                </a:r>
                <a:r>
                  <a:rPr lang="en-US" sz="2000" baseline="-25000" dirty="0">
                    <a:ea typeface="Arial" charset="0"/>
                    <a:cs typeface="Arial" charset="0"/>
                  </a:rPr>
                  <a:t>1</a:t>
                </a:r>
                <a:r>
                  <a:rPr lang="en-US" sz="2000" dirty="0">
                    <a:ea typeface="Arial" charset="0"/>
                    <a:cs typeface="Arial"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oMath>
                </a14:m>
                <a:r>
                  <a:rPr lang="en-US" sz="2000" dirty="0">
                    <a:ea typeface="Arial" charset="0"/>
                    <a:cs typeface="Arial" charset="0"/>
                  </a:rPr>
                  <a:t> is </a:t>
                </a:r>
                <a14:m>
                  <m:oMath xmlns:m="http://schemas.openxmlformats.org/officeDocument/2006/math">
                    <m:r>
                      <a:rPr lang="en-US" sz="2000" b="0" i="1" smtClean="0">
                        <a:latin typeface="Cambria Math" panose="02040503050406030204" pitchFamily="18" charset="0"/>
                        <a:ea typeface="Arial" charset="0"/>
                        <a:cs typeface="Arial" charset="0"/>
                      </a:rPr>
                      <m:t>10</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oMath>
                </a14:m>
                <a:r>
                  <a:rPr lang="en-US" sz="2000" dirty="0">
                    <a:ea typeface="Arial" charset="0"/>
                    <a:cs typeface="Arial" charset="0"/>
                  </a:rPr>
                  <a:t>.  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590524"/>
                <a:ext cx="7454733" cy="4445243"/>
              </a:xfrm>
              <a:blipFill>
                <a:blip r:embed="rId3"/>
                <a:stretch>
                  <a:fillRect l="-850" t="-1709" r="-13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24844" y="1365677"/>
                <a:ext cx="7989594" cy="4666739"/>
              </a:xfrm>
            </p:spPr>
            <p:txBody>
              <a:bodyPr>
                <a:noAutofit/>
              </a:bodyPr>
              <a:lstStyle/>
              <a:p>
                <a:r>
                  <a:rPr lang="en-US" sz="2000" dirty="0">
                    <a:latin typeface="Arial" charset="0"/>
                    <a:ea typeface="Arial" charset="0"/>
                    <a:cs typeface="Arial" charset="0"/>
                  </a:rPr>
                  <a:t>Add C</a:t>
                </a:r>
                <a:r>
                  <a:rPr lang="en-US" sz="2000" baseline="-25000" dirty="0">
                    <a:latin typeface="Arial" charset="0"/>
                    <a:ea typeface="Arial" charset="0"/>
                    <a:cs typeface="Arial" charset="0"/>
                  </a:rPr>
                  <a:t>i</a:t>
                </a:r>
                <a:r>
                  <a:rPr lang="en-US" sz="2000" dirty="0">
                    <a:latin typeface="Arial" charset="0"/>
                    <a:ea typeface="Arial" charset="0"/>
                    <a:cs typeface="Arial" charset="0"/>
                  </a:rPr>
                  <a:t> and C</a:t>
                </a:r>
                <a:r>
                  <a:rPr lang="en-US" sz="2000" baseline="-25000" dirty="0">
                    <a:latin typeface="Arial" charset="0"/>
                    <a:ea typeface="Arial" charset="0"/>
                    <a:cs typeface="Arial" charset="0"/>
                  </a:rPr>
                  <a:t>o</a:t>
                </a:r>
                <a:r>
                  <a:rPr lang="en-US" sz="2000" dirty="0">
                    <a:latin typeface="Arial" charset="0"/>
                    <a:ea typeface="Arial" charset="0"/>
                    <a:cs typeface="Arial"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Arial" charset="0"/>
                    <a:ea typeface="Arial" charset="0"/>
                    <a:cs typeface="Arial"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p>
              <a:p>
                <a:pPr marL="457200" lvl="1" indent="0">
                  <a:buNone/>
                </a:pPr>
                <a:endParaRPr lang="en-US" sz="2200" dirty="0">
                  <a:latin typeface="Arial" charset="0"/>
                  <a:ea typeface="Arial" charset="0"/>
                  <a:cs typeface="Arial" charset="0"/>
                </a:endParaRPr>
              </a:p>
              <a:p>
                <a:pPr marL="457200" indent="-457200">
                  <a:spcBef>
                    <a:spcPts val="400"/>
                  </a:spcBef>
                  <a:buFont typeface="+mj-lt"/>
                  <a:buAutoNum type="arabicPeriod"/>
                </a:pPr>
                <a:r>
                  <a:rPr lang="en-US" sz="2000" dirty="0">
                    <a:latin typeface="Arial" charset="0"/>
                    <a:ea typeface="Arial" charset="0"/>
                    <a:cs typeface="Arial"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Arial" charset="0"/>
                    <a:ea typeface="Arial" charset="0"/>
                    <a:cs typeface="Arial" charset="0"/>
                  </a:rPr>
                  <a:t>, 10kHz.</a:t>
                </a:r>
              </a:p>
              <a:p>
                <a:pPr marL="457200" indent="-457200">
                  <a:spcBef>
                    <a:spcPts val="400"/>
                  </a:spcBef>
                  <a:buFont typeface="+mj-lt"/>
                  <a:buAutoNum type="arabicPeriod"/>
                </a:pPr>
                <a:r>
                  <a:rPr lang="en-US" sz="2000" dirty="0">
                    <a:latin typeface="Arial" charset="0"/>
                    <a:ea typeface="Arial" charset="0"/>
                    <a:cs typeface="Arial"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Arial" charset="0"/>
                    <a:ea typeface="Arial" charset="0"/>
                    <a:cs typeface="Arial"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Arial" charset="0"/>
                    <a:ea typeface="Arial" charset="0"/>
                    <a:cs typeface="Arial"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Arial" charset="0"/>
                    <a:ea typeface="Arial" charset="0"/>
                    <a:cs typeface="Arial"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Arial" charset="0"/>
                    <a:ea typeface="Arial" charset="0"/>
                    <a:cs typeface="Arial" charset="0"/>
                  </a:rPr>
                  <a:t>.</a:t>
                </a:r>
              </a:p>
              <a:p>
                <a:pPr marL="457200" indent="-457200">
                  <a:spcBef>
                    <a:spcPts val="400"/>
                  </a:spcBef>
                  <a:buFont typeface="+mj-lt"/>
                  <a:buAutoNum type="arabicPeriod"/>
                </a:pPr>
                <a:r>
                  <a:rPr lang="en-US" sz="2000" dirty="0">
                    <a:latin typeface="Arial" charset="0"/>
                    <a:ea typeface="Arial" charset="0"/>
                    <a:cs typeface="Arial"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24844" y="1365677"/>
                <a:ext cx="7989594" cy="4666739"/>
              </a:xfrm>
              <a:blipFill>
                <a:blip r:embed="rId3"/>
                <a:stretch>
                  <a:fillRect l="-795" t="-135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196781"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305373"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60838"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15593"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4580519"/>
              </a:xfrm>
              <a:blipFill>
                <a:blip r:embed="rId3"/>
                <a:stretch>
                  <a:fillRect l="-639" t="-2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199492" y="2290071"/>
            <a:ext cx="3607399" cy="2863406"/>
            <a:chOff x="407312" y="2290071"/>
            <a:chExt cx="3607399" cy="2863406"/>
          </a:xfrm>
        </p:grpSpPr>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02278" y="1458384"/>
                <a:ext cx="1162000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Similar model for MOSFETs </a:t>
                </a:r>
              </a:p>
              <a:p>
                <a:pPr marL="342900" indent="-342900" algn="l">
                  <a:spcBef>
                    <a:spcPts val="400"/>
                  </a:spcBef>
                  <a:buFont typeface="Arial" panose="020B0604020202020204" pitchFamily="34" charset="0"/>
                  <a:buChar char="•"/>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02278" y="1458384"/>
                <a:ext cx="11620004" cy="4070025"/>
              </a:xfrm>
              <a:prstGeom prst="rect">
                <a:avLst/>
              </a:prstGeom>
              <a:blipFill>
                <a:blip r:embed="rId3"/>
                <a:stretch>
                  <a:fillRect l="-437"/>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endParaRPr lang="en-US" sz="1800" i="1" dirty="0">
                  <a:latin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equation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242611" y="1664639"/>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55</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8172648" cy="5028651"/>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8172648" cy="5028651"/>
              </a:xfrm>
              <a:blipFill>
                <a:blip r:embed="rId3"/>
                <a:stretch>
                  <a:fillRect l="-465" t="-75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4" name="Group 3">
            <a:extLst>
              <a:ext uri="{FF2B5EF4-FFF2-40B4-BE49-F238E27FC236}">
                <a16:creationId xmlns:a16="http://schemas.microsoft.com/office/drawing/2014/main" id="{3A936953-7E78-0D48-97AC-66C539896BE3}"/>
              </a:ext>
            </a:extLst>
          </p:cNvPr>
          <p:cNvGrpSpPr/>
          <p:nvPr/>
        </p:nvGrpSpPr>
        <p:grpSpPr>
          <a:xfrm>
            <a:off x="316032" y="1973894"/>
            <a:ext cx="2891938" cy="2247819"/>
            <a:chOff x="411845" y="1921940"/>
            <a:chExt cx="2891938"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781124" y="269129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53865" y="36071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464331" y="1527463"/>
                <a:ext cx="8437155" cy="46102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464331" y="1527463"/>
                <a:ext cx="8437155" cy="4610285"/>
              </a:xfrm>
              <a:prstGeom prst="rect">
                <a:avLst/>
              </a:prstGeom>
              <a:blipFill>
                <a:blip r:embed="rId3"/>
                <a:stretch>
                  <a:fillRect l="-1203" t="-824"/>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Tree>
    <p:extLst>
      <p:ext uri="{BB962C8B-B14F-4D97-AF65-F5344CB8AC3E}">
        <p14:creationId xmlns:p14="http://schemas.microsoft.com/office/powerpoint/2010/main" val="11170387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733706" y="1122217"/>
                <a:ext cx="8143103" cy="5368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733706" y="1122217"/>
                <a:ext cx="8143103" cy="5368427"/>
              </a:xfrm>
              <a:prstGeom prst="rect">
                <a:avLst/>
              </a:prstGeom>
              <a:blipFill>
                <a:blip r:embed="rId3"/>
                <a:stretch>
                  <a:fillRect l="-1089" t="-70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608109" y="1323413"/>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Note that when the transistor conducts, point P has a potential of 0.</a:t>
            </a:r>
          </a:p>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4" name="Group 3">
            <a:extLst>
              <a:ext uri="{FF2B5EF4-FFF2-40B4-BE49-F238E27FC236}">
                <a16:creationId xmlns:a16="http://schemas.microsoft.com/office/drawing/2014/main" id="{6EED66AE-09A5-8844-82E1-C8FAE0A197BD}"/>
              </a:ext>
            </a:extLst>
          </p:cNvPr>
          <p:cNvGrpSpPr/>
          <p:nvPr/>
        </p:nvGrpSpPr>
        <p:grpSpPr>
          <a:xfrm>
            <a:off x="9343929" y="2840843"/>
            <a:ext cx="2613035" cy="2951478"/>
            <a:chOff x="9084154"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673562"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506034"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506034"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419615"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506034"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9952601"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585775"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658434"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9851251"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647801"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333501"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611649"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257401"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0886496"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0975173"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655097"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0954900"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609378"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9838255"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9754348"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084154"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0842159"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10974461"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266008" y="1449886"/>
                <a:ext cx="8933784" cy="45003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c</a:t>
                </a:r>
                <a:r>
                  <a:rPr lang="en-US" sz="2000" dirty="0">
                    <a:solidFill>
                      <a:srgbClr val="000000"/>
                    </a:solidFill>
                    <a:latin typeface="Calibri"/>
                    <a:ea typeface="Calibri"/>
                    <a:cs typeface="Calibri"/>
                    <a:sym typeface="Calibri"/>
                  </a:rPr>
                  <a:t> when Q4 is on.  Assume base voltage on Q1 is 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drop-in base-emitter of Q4 and at 600mV at D11</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266008" y="1449886"/>
                <a:ext cx="8933784" cy="4500326"/>
              </a:xfrm>
              <a:prstGeom prst="rect">
                <a:avLst/>
              </a:prstGeom>
              <a:blipFill>
                <a:blip r:embed="rId3"/>
                <a:stretch>
                  <a:fillRect l="-1278" t="-845" r="-1420"/>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spTree>
    <p:extLst>
      <p:ext uri="{BB962C8B-B14F-4D97-AF65-F5344CB8AC3E}">
        <p14:creationId xmlns:p14="http://schemas.microsoft.com/office/powerpoint/2010/main" val="34436534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349543" y="1240531"/>
                <a:ext cx="9079800" cy="43736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R13 at minimum and maximum gain. </a:t>
                </a: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sz="2000" dirty="0">
                    <a:solidFill>
                      <a:srgbClr val="000000"/>
                    </a:solidFill>
                    <a:latin typeface="Calibri"/>
                    <a:ea typeface="Calibri"/>
                    <a:cs typeface="Calibri"/>
                    <a:sym typeface="Calibri"/>
                  </a:rPr>
                  <a:t>,</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𝑝</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𝑇</m:t>
                        </m:r>
                        <m:r>
                          <a:rPr lang="en-US" sz="2000"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latin typeface="Calibri"/>
                    <a:ea typeface="Calibri"/>
                    <a:cs typeface="Calibri"/>
                    <a:sym typeface="Calibri"/>
                  </a:rPr>
                  <a:t>.  This is a class </a:t>
                </a:r>
                <a:r>
                  <a:rPr lang="en-US" sz="2000">
                    <a:solidFill>
                      <a:srgbClr val="000000"/>
                    </a:solidFill>
                    <a:latin typeface="Calibri"/>
                    <a:ea typeface="Calibri"/>
                    <a:cs typeface="Calibri"/>
                    <a:sym typeface="Calibri"/>
                  </a:rPr>
                  <a:t>A amplifier.</a:t>
                </a: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𝑐𝑐</m:t>
                        </m:r>
                      </m:sub>
                    </m:sSub>
                  </m:oMath>
                </a14:m>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𝑐𝑐</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1</m:t>
                            </m:r>
                          </m:sub>
                        </m:sSub>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𝑐𝑒</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13−</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12</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𝐶</m:t>
                        </m:r>
                        <m:r>
                          <a:rPr lang="en-US" sz="2000" b="0" i="1" smtClean="0">
                            <a:solidFill>
                              <a:srgbClr val="000000"/>
                            </a:solidFill>
                            <a:latin typeface="Cambria Math" panose="02040503050406030204" pitchFamily="18" charset="0"/>
                            <a:cs typeface="Calibri"/>
                            <a:sym typeface="Calibri"/>
                          </a:rPr>
                          <m:t>56</m:t>
                        </m:r>
                      </m:sub>
                    </m:sSub>
                  </m:oMath>
                </a14:m>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𝑖</m:t>
                        </m:r>
                      </m:e>
                      <m:sub>
                        <m:r>
                          <a:rPr lang="en-US" sz="2000" b="0" i="1" dirty="0" smtClean="0">
                            <a:solidFill>
                              <a:srgbClr val="000000"/>
                            </a:solidFill>
                            <a:latin typeface="Cambria Math" panose="02040503050406030204" pitchFamily="18" charset="0"/>
                            <a:cs typeface="Calibri"/>
                            <a:sym typeface="Calibri"/>
                          </a:rPr>
                          <m:t>𝑏</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𝑉</m:t>
                            </m:r>
                          </m:e>
                          <m:sub>
                            <m:r>
                              <a:rPr lang="en-US" sz="2000" i="1" dirty="0">
                                <a:solidFill>
                                  <a:srgbClr val="000000"/>
                                </a:solidFill>
                                <a:latin typeface="Cambria Math" panose="02040503050406030204" pitchFamily="18" charset="0"/>
                                <a:cs typeface="Calibri"/>
                                <a:sym typeface="Calibri"/>
                              </a:rPr>
                              <m:t>𝑖𝑛</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𝑉</m:t>
                            </m:r>
                          </m:e>
                          <m:sub>
                            <m:r>
                              <a:rPr lang="en-US" sz="2000" i="1" dirty="0">
                                <a:solidFill>
                                  <a:srgbClr val="000000"/>
                                </a:solidFill>
                                <a:latin typeface="Cambria Math" panose="02040503050406030204" pitchFamily="18" charset="0"/>
                                <a:cs typeface="Calibri"/>
                                <a:sym typeface="Calibri"/>
                              </a:rPr>
                              <m:t>𝑒</m:t>
                            </m:r>
                          </m:sub>
                        </m:sSub>
                        <m:r>
                          <a:rPr lang="en-US" sz="2000" i="1" dirty="0">
                            <a:solidFill>
                              <a:srgbClr val="000000"/>
                            </a:solidFill>
                            <a:latin typeface="Cambria Math" panose="02040503050406030204" pitchFamily="18" charset="0"/>
                            <a:cs typeface="Calibri"/>
                            <a:sym typeface="Calibri"/>
                          </a:rPr>
                          <m:t>)</m:t>
                        </m:r>
                        <m:r>
                          <m:rPr>
                            <m:nor/>
                          </m:rPr>
                          <a:rPr lang="en-US" sz="2000" dirty="0">
                            <a:solidFill>
                              <a:srgbClr val="000000"/>
                            </a:solidFill>
                            <a:ea typeface="Calibri"/>
                            <a:cs typeface="Calibri"/>
                            <a:sym typeface="Calibri"/>
                          </a:rPr>
                          <m:t> </m:t>
                        </m:r>
                      </m:num>
                      <m:den>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11</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𝑏</m:t>
                            </m:r>
                          </m:sub>
                        </m:sSub>
                      </m:den>
                    </m:f>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𝑐</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𝑐𝑐</m:t>
                        </m:r>
                      </m:sub>
                    </m:sSub>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𝑇</m:t>
                            </m:r>
                          </m:e>
                          <m:sub>
                            <m:r>
                              <a:rPr lang="en-US" sz="2000" i="1">
                                <a:solidFill>
                                  <a:srgbClr val="000000"/>
                                </a:solidFill>
                                <a:latin typeface="Cambria Math" panose="02040503050406030204" pitchFamily="18" charset="0"/>
                                <a:cs typeface="Calibri"/>
                                <a:sym typeface="Calibri"/>
                              </a:rPr>
                              <m:t>1</m:t>
                            </m:r>
                          </m:sub>
                        </m:sSub>
                      </m:sub>
                    </m:sSub>
                    <m:r>
                      <a:rPr lang="en-US" sz="2000" i="1">
                        <a:solidFill>
                          <a:srgbClr val="000000"/>
                        </a:solidFill>
                        <a:latin typeface="Cambria Math" panose="02040503050406030204" pitchFamily="18" charset="0"/>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𝑅</m:t>
                        </m:r>
                        <m:r>
                          <a:rPr lang="en-US" sz="2000" i="1">
                            <a:solidFill>
                              <a:srgbClr val="000000"/>
                            </a:solidFill>
                            <a:latin typeface="Cambria Math" panose="02040503050406030204" pitchFamily="18" charset="0"/>
                            <a:cs typeface="Calibri"/>
                            <a:sym typeface="Calibri"/>
                          </a:rPr>
                          <m:t>13−</m:t>
                        </m:r>
                        <m:r>
                          <a:rPr lang="en-US" sz="2000" i="1">
                            <a:solidFill>
                              <a:srgbClr val="000000"/>
                            </a:solidFill>
                            <a:latin typeface="Cambria Math" panose="02040503050406030204" pitchFamily="18" charset="0"/>
                            <a:cs typeface="Calibri"/>
                            <a:sym typeface="Calibri"/>
                          </a:rPr>
                          <m:t>𝑅</m:t>
                        </m:r>
                        <m:r>
                          <a:rPr lang="en-US" sz="2000" i="1">
                            <a:solidFill>
                              <a:srgbClr val="000000"/>
                            </a:solidFill>
                            <a:latin typeface="Cambria Math" panose="02040503050406030204" pitchFamily="18" charset="0"/>
                            <a:cs typeface="Calibri"/>
                            <a:sym typeface="Calibri"/>
                          </a:rPr>
                          <m:t>12</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𝐶</m:t>
                        </m:r>
                        <m:r>
                          <a:rPr lang="en-US" sz="2000" i="1">
                            <a:solidFill>
                              <a:srgbClr val="000000"/>
                            </a:solidFill>
                            <a:latin typeface="Cambria Math" panose="02040503050406030204" pitchFamily="18" charset="0"/>
                            <a:cs typeface="Calibri"/>
                            <a:sym typeface="Calibri"/>
                          </a:rPr>
                          <m:t>56</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=20500+</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56</m:t>
                            </m:r>
                          </m:sub>
                        </m:sSub>
                      </m:den>
                    </m:f>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Now we can calculate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𝑇</m:t>
                            </m:r>
                          </m:e>
                          <m:sub>
                            <m:r>
                              <a:rPr lang="en-US" sz="2000" i="1">
                                <a:solidFill>
                                  <a:srgbClr val="000000"/>
                                </a:solidFill>
                                <a:latin typeface="Cambria Math" panose="02040503050406030204" pitchFamily="18" charset="0"/>
                                <a:cs typeface="Calibri"/>
                                <a:sym typeface="Calibri"/>
                              </a:rPr>
                              <m:t>1</m:t>
                            </m:r>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𝑖𝑛</m:t>
                            </m:r>
                          </m:sub>
                        </m:sSub>
                      </m:sub>
                    </m:sSub>
                  </m:oMath>
                </a14:m>
                <a:r>
                  <a:rPr lang="en-US" sz="2000" dirty="0">
                    <a:solidFill>
                      <a:srgbClr val="000000"/>
                    </a:solidFill>
                    <a:latin typeface="Calibri"/>
                    <a:ea typeface="Calibri"/>
                    <a:cs typeface="Calibri"/>
                    <a:sym typeface="Calibri"/>
                  </a:rPr>
                  <a:t>and hence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𝑇</m:t>
                            </m:r>
                          </m:e>
                          <m:sub>
                            <m:r>
                              <a:rPr lang="en-US" sz="2000" i="1">
                                <a:solidFill>
                                  <a:srgbClr val="000000"/>
                                </a:solidFill>
                                <a:latin typeface="Cambria Math" panose="02040503050406030204" pitchFamily="18" charset="0"/>
                                <a:cs typeface="Calibri"/>
                                <a:sym typeface="Calibri"/>
                              </a:rPr>
                              <m:t>1</m:t>
                            </m:r>
                            <m:r>
                              <a:rPr lang="en-US" sz="2000" i="1">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𝑜𝑢𝑡</m:t>
                            </m:r>
                          </m:sub>
                        </m:sSub>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𝑇</m:t>
                                    </m:r>
                                  </m:e>
                                  <m:sub>
                                    <m:r>
                                      <a:rPr lang="en-US" sz="2000" i="1">
                                        <a:solidFill>
                                          <a:srgbClr val="000000"/>
                                        </a:solidFill>
                                        <a:latin typeface="Cambria Math" panose="02040503050406030204" pitchFamily="18" charset="0"/>
                                        <a:cs typeface="Calibri"/>
                                        <a:sym typeface="Calibri"/>
                                      </a:rPr>
                                      <m:t>1, </m:t>
                                    </m:r>
                                    <m:r>
                                      <a:rPr lang="en-US" sz="2000" i="1">
                                        <a:solidFill>
                                          <a:srgbClr val="000000"/>
                                        </a:solidFill>
                                        <a:latin typeface="Cambria Math" panose="02040503050406030204" pitchFamily="18" charset="0"/>
                                        <a:cs typeface="Calibri"/>
                                        <a:sym typeface="Calibri"/>
                                      </a:rPr>
                                      <m:t>𝑜𝑢𝑡</m:t>
                                    </m:r>
                                  </m:sub>
                                </m:sSub>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14</m:t>
                            </m:r>
                          </m:sub>
                        </m:sSub>
                      </m:den>
                    </m:f>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9543" y="1240531"/>
                <a:ext cx="9079800" cy="4373648"/>
              </a:xfrm>
              <a:prstGeom prst="rect">
                <a:avLst/>
              </a:prstGeom>
              <a:blipFill>
                <a:blip r:embed="rId3"/>
                <a:stretch>
                  <a:fillRect l="-1257" t="-57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grpSp>
        <p:nvGrpSpPr>
          <p:cNvPr id="4" name="Group 3">
            <a:extLst>
              <a:ext uri="{FF2B5EF4-FFF2-40B4-BE49-F238E27FC236}">
                <a16:creationId xmlns:a16="http://schemas.microsoft.com/office/drawing/2014/main" id="{6DF4356B-1415-7041-9858-D59A1698C0D3}"/>
              </a:ext>
            </a:extLst>
          </p:cNvPr>
          <p:cNvGrpSpPr/>
          <p:nvPr/>
        </p:nvGrpSpPr>
        <p:grpSpPr>
          <a:xfrm>
            <a:off x="9420530" y="1345732"/>
            <a:ext cx="2593853" cy="4576710"/>
            <a:chOff x="9223129" y="1422863"/>
            <a:chExt cx="2593853" cy="457671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10456412" y="2937290"/>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10188914" y="5560555"/>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137A1D6D-F9BD-1B45-BD96-579F106B2117}"/>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9930342" y="3011398"/>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11223724" y="2988818"/>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10252027" y="2263309"/>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10185027" y="4881380"/>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10635723" y="4643087"/>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10284698"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10919055" y="5031961"/>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10919055" y="5618573"/>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11033161" y="4969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TextBox 146">
              <a:extLst>
                <a:ext uri="{FF2B5EF4-FFF2-40B4-BE49-F238E27FC236}">
                  <a16:creationId xmlns:a16="http://schemas.microsoft.com/office/drawing/2014/main" id="{7D6EC54C-BB0A-2A43-B5CD-52FA1ADD3116}"/>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in</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360041" y="842315"/>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442217" y="4554349"/>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278082"/>
                <a:ext cx="11181542" cy="4623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latinLnBrk="1" hangingPunct="0"/>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278082"/>
                <a:ext cx="11181542" cy="4623949"/>
              </a:xfrm>
              <a:prstGeom prst="rect">
                <a:avLst/>
              </a:prstGeom>
              <a:blipFill>
                <a:blip r:embed="rId3"/>
                <a:stretch>
                  <a:fillRect l="-1022" t="-8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spTree>
    <p:extLst>
      <p:ext uri="{BB962C8B-B14F-4D97-AF65-F5344CB8AC3E}">
        <p14:creationId xmlns:p14="http://schemas.microsoft.com/office/powerpoint/2010/main" val="33348927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1258" y="1107025"/>
                <a:ext cx="11583100"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R11 determines the bias.  Adjust R13 to minimum gain. Measure the DC voltage at source of the JFET.  Calculate the drain bias current.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𝑉</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𝑉</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𝑖</m:t>
                            </m:r>
                          </m:sub>
                        </m:sSub>
                      </m:den>
                    </m:f>
                    <m:r>
                      <a:rPr lang="en-US" sz="2000" i="1">
                        <a:solidFill>
                          <a:srgbClr val="000000"/>
                        </a:solidFill>
                        <a:latin typeface="Cambria Math" panose="02040503050406030204" pitchFamily="18" charset="0"/>
                        <a:cs typeface="Calibri" panose="020F0502020204030204" pitchFamily="34" charset="0"/>
                        <a:sym typeface="Calibri"/>
                      </a:rPr>
                      <m:t>= </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r>
                          <a:rPr lang="en-US" sz="2000" i="1">
                            <a:solidFill>
                              <a:srgbClr val="000000"/>
                            </a:solidFill>
                            <a:latin typeface="Cambria Math" panose="02040503050406030204" pitchFamily="18" charset="0"/>
                            <a:cs typeface="Calibri" panose="020F0502020204030204" pitchFamily="34" charset="0"/>
                            <a:sym typeface="Calibri"/>
                          </a:rPr>
                          <m:t>1+</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cs typeface="Calibri" panose="020F0502020204030204" pitchFamily="34" charset="0"/>
                                <a:sym typeface="Calibri"/>
                              </a:rPr>
                              <m:t>𝑅</m:t>
                            </m:r>
                          </m:den>
                        </m:f>
                      </m:den>
                    </m:f>
                  </m:oMath>
                </a14:m>
                <a:r>
                  <a:rPr lang="en-US" sz="2000"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≈10</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a:t>
                </a:r>
                <a:r>
                  <a:rPr lang="en-US" sz="2000" dirty="0" err="1">
                    <a:solidFill>
                      <a:srgbClr val="000000"/>
                    </a:solidFill>
                    <a:latin typeface="Calibri" panose="020F0502020204030204" pitchFamily="34" charset="0"/>
                    <a:cs typeface="Calibri" panose="020F0502020204030204" pitchFamily="34" charset="0"/>
                    <a:sym typeface="Calibri"/>
                  </a:rPr>
                  <a:t>dB.</a:t>
                </a:r>
                <a:endParaRPr lang="en-US" sz="2000"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1258" y="1107025"/>
                <a:ext cx="11583100" cy="2936740"/>
              </a:xfrm>
              <a:prstGeom prst="rect">
                <a:avLst/>
              </a:prstGeom>
              <a:blipFill>
                <a:blip r:embed="rId3"/>
                <a:stretch>
                  <a:fillRect l="-876" t="-1293" r="-110"/>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4489034" y="3678384"/>
            <a:ext cx="7463558" cy="2792989"/>
            <a:chOff x="2013098" y="1484443"/>
            <a:chExt cx="7463558"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8885736" y="2851201"/>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2013098" y="218357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spTree>
    <p:extLst>
      <p:ext uri="{BB962C8B-B14F-4D97-AF65-F5344CB8AC3E}">
        <p14:creationId xmlns:p14="http://schemas.microsoft.com/office/powerpoint/2010/main" val="32135708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56788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2108" y="1444345"/>
                <a:ext cx="11529391" cy="43329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a:ea typeface="Calibri"/>
                    <a:cs typeface="Calibri"/>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ea typeface="Calibri"/>
                    <a:cs typeface="Calibri"/>
                    <a:sym typeface="Calibri"/>
                  </a:rPr>
                  <a:t> is the output power.  The </a:t>
                </a:r>
                <a:r>
                  <a:rPr lang="en-US" sz="2000" dirty="0" err="1">
                    <a:solidFill>
                      <a:srgbClr val="000000"/>
                    </a:solidFill>
                    <a:ea typeface="Cambria Math" panose="02040503050406030204" pitchFamily="18" charset="0"/>
                    <a:sym typeface="Calibri"/>
                  </a:rPr>
                  <a:t>Norcal</a:t>
                </a:r>
                <a:r>
                  <a:rPr lang="en-US" sz="2000" dirty="0">
                    <a:solidFill>
                      <a:srgbClr val="000000"/>
                    </a:solidFill>
                    <a:ea typeface="Cambria Math" panose="02040503050406030204" pitchFamily="18" charset="0"/>
                    <a:sym typeface="Calibri"/>
                  </a:rPr>
                  <a:t> Power amplifier is a class C amplifier.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ea typeface="Calibri"/>
                    <a:cs typeface="Calibri"/>
                    <a:sym typeface="Calibri"/>
                  </a:rPr>
                  <a:t> is the collector resistor.</a:t>
                </a:r>
              </a:p>
              <a:p>
                <a:pPr defTabSz="457200" hangingPunct="0"/>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a:ea typeface="Cambria Math" panose="02040503050406030204" pitchFamily="18"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a:ea typeface="Cambria Math" panose="02040503050406030204" pitchFamily="18" charset="0"/>
                    <a:sym typeface="Calibri"/>
                  </a:rPr>
                  <a:t> </a:t>
                </a:r>
              </a:p>
              <a:p>
                <a:pPr marL="342900" indent="-342900" defTabSz="45720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2108" y="1444345"/>
                <a:ext cx="11529391" cy="4332999"/>
              </a:xfrm>
              <a:prstGeom prst="rect">
                <a:avLst/>
              </a:prstGeom>
              <a:blipFill>
                <a:blip r:embed="rId3"/>
                <a:stretch>
                  <a:fillRect l="-769" t="-875" r="-2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spTree>
    <p:extLst>
      <p:ext uri="{BB962C8B-B14F-4D97-AF65-F5344CB8AC3E}">
        <p14:creationId xmlns:p14="http://schemas.microsoft.com/office/powerpoint/2010/main" val="4098007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Class C amplifiers and </a:t>
            </a:r>
            <a:r>
              <a:rPr lang="en-US" sz="4400" dirty="0" err="1">
                <a:latin typeface="+mj-lt"/>
              </a:rPr>
              <a:t>Norcal</a:t>
            </a:r>
            <a:r>
              <a:rPr lang="en-US" sz="4400" dirty="0">
                <a:latin typeface="+mj-lt"/>
              </a:rPr>
              <a:t>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269259"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err="1">
                    <a:solidFill>
                      <a:srgbClr val="000000"/>
                    </a:solidFill>
                    <a:ea typeface="Cambria Math" panose="02040503050406030204" pitchFamily="18" charset="0"/>
                    <a:sym typeface="Calibri"/>
                  </a:rPr>
                  <a:t>Norcal</a:t>
                </a:r>
                <a:r>
                  <a:rPr lang="en-US" dirty="0">
                    <a:solidFill>
                      <a:srgbClr val="000000"/>
                    </a:solidFill>
                    <a:ea typeface="Cambria Math" panose="02040503050406030204" pitchFamily="18" charset="0"/>
                    <a:sym typeface="Calibri"/>
                  </a:rPr>
                  <a:t>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269259" y="1262497"/>
                <a:ext cx="8809687" cy="5352930"/>
              </a:xfrm>
              <a:prstGeom prst="rect">
                <a:avLst/>
              </a:prstGeom>
              <a:blipFill>
                <a:blip r:embed="rId3"/>
                <a:stretch>
                  <a:fillRect l="-1009"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377737" y="1299728"/>
            <a:ext cx="4163948" cy="3484974"/>
            <a:chOff x="1394657" y="1859533"/>
            <a:chExt cx="4163948"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mc:Choice xmlns:a14="http://schemas.microsoft.com/office/drawing/2010/main"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mc:Choice xmlns:a14="http://schemas.microsoft.com/office/drawing/2010/main" Requires="a14">
          <p:sp>
            <p:nvSpPr>
              <p:cNvPr id="104" name="TextBox 103">
                <a:extLst>
                  <a:ext uri="{FF2B5EF4-FFF2-40B4-BE49-F238E27FC236}">
                    <a16:creationId xmlns:a16="http://schemas.microsoft.com/office/drawing/2014/main" id="{33E86ADB-980E-C44B-8FC9-22AF91E1FC28}"/>
                  </a:ext>
                </a:extLst>
              </p:cNvPr>
              <p:cNvSpPr txBox="1"/>
              <p:nvPr/>
            </p:nvSpPr>
            <p:spPr>
              <a:xfrm>
                <a:off x="227482" y="1267708"/>
                <a:ext cx="8477482"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227482" y="1267708"/>
                <a:ext cx="8477482" cy="5270357"/>
              </a:xfrm>
              <a:prstGeom prst="rect">
                <a:avLst/>
              </a:prstGeom>
              <a:blipFill>
                <a:blip r:embed="rId5"/>
                <a:stretch>
                  <a:fillRect l="-104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spTree>
    <p:extLst>
      <p:ext uri="{BB962C8B-B14F-4D97-AF65-F5344CB8AC3E}">
        <p14:creationId xmlns:p14="http://schemas.microsoft.com/office/powerpoint/2010/main" val="36633176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spTree>
    <p:extLst>
      <p:ext uri="{BB962C8B-B14F-4D97-AF65-F5344CB8AC3E}">
        <p14:creationId xmlns:p14="http://schemas.microsoft.com/office/powerpoint/2010/main" val="36869400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defTabSz="457200" latinLnBrk="1" hangingPunct="0"/>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1058" t="-966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spTree>
    <p:extLst>
      <p:ext uri="{BB962C8B-B14F-4D97-AF65-F5344CB8AC3E}">
        <p14:creationId xmlns:p14="http://schemas.microsoft.com/office/powerpoint/2010/main" val="5341096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spTree>
    <p:extLst>
      <p:ext uri="{BB962C8B-B14F-4D97-AF65-F5344CB8AC3E}">
        <p14:creationId xmlns:p14="http://schemas.microsoft.com/office/powerpoint/2010/main" val="41453547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4"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4"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69738"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278084"/>
            <a:ext cx="7265099" cy="502773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3" name="Group 2">
            <a:extLst>
              <a:ext uri="{FF2B5EF4-FFF2-40B4-BE49-F238E27FC236}">
                <a16:creationId xmlns:a16="http://schemas.microsoft.com/office/drawing/2014/main" id="{9CE60AFD-2C2A-1347-8B87-803F6BEAB9B8}"/>
              </a:ext>
            </a:extLst>
          </p:cNvPr>
          <p:cNvGrpSpPr/>
          <p:nvPr/>
        </p:nvGrpSpPr>
        <p:grpSpPr>
          <a:xfrm>
            <a:off x="7848975"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18769" y="3311345"/>
              <a:ext cx="32242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860884" y="5381402"/>
              <a:ext cx="55456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24494" y="1236533"/>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gate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a:t>
            </a:r>
            <a:r>
              <a:rPr lang="en-US"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a:t>
            </a:r>
            <a:r>
              <a:rPr lang="en-US" baseline="-25000" dirty="0">
                <a:solidFill>
                  <a:srgbClr val="000000"/>
                </a:solidFill>
                <a:latin typeface="Calibri"/>
                <a:ea typeface="Calibri"/>
                <a:cs typeface="Calibri"/>
                <a:sym typeface="Calibri"/>
              </a:rPr>
              <a:t>17</a:t>
            </a:r>
            <a:r>
              <a:rPr lang="en-US"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would this change if you took when L</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626221" y="3658151"/>
              <a:ext cx="608161"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588987" y="4455968"/>
              <a:ext cx="608160"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12447" y="18680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12447"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Tree>
    <p:extLst>
      <p:ext uri="{BB962C8B-B14F-4D97-AF65-F5344CB8AC3E}">
        <p14:creationId xmlns:p14="http://schemas.microsoft.com/office/powerpoint/2010/main" val="526734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a:t>
            </a:r>
            <a:r>
              <a:rPr lang="en-US" sz="4400" dirty="0" err="1">
                <a:latin typeface="+mj-lt"/>
              </a:rPr>
              <a:t>Norcal</a:t>
            </a:r>
            <a:r>
              <a:rPr lang="en-US" sz="4400" dirty="0">
                <a:latin typeface="+mj-lt"/>
              </a:rPr>
              <a:t>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07203" y="1413172"/>
                <a:ext cx="7421680"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07203" y="1413172"/>
                <a:ext cx="7421680" cy="4991120"/>
              </a:xfrm>
              <a:prstGeom prst="rect">
                <a:avLst/>
              </a:prstGeom>
              <a:blipFill>
                <a:blip r:embed="rId3"/>
                <a:stretch>
                  <a:fillRect l="-1195" t="-76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8494224" y="2638117"/>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294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235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23548"/>
              </a:xfrm>
              <a:prstGeom prst="rect">
                <a:avLst/>
              </a:prstGeom>
              <a:blipFill>
                <a:blip r:embed="rId3"/>
                <a:stretch>
                  <a:fillRect l="-950" t="-840" r="-11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41680852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Tree>
    <p:extLst>
      <p:ext uri="{BB962C8B-B14F-4D97-AF65-F5344CB8AC3E}">
        <p14:creationId xmlns:p14="http://schemas.microsoft.com/office/powerpoint/2010/main" val="1304217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225915"/>
                <a:ext cx="11325852"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225915"/>
                <a:ext cx="11325852" cy="3733476"/>
              </a:xfrm>
              <a:prstGeom prst="rect">
                <a:avLst/>
              </a:prstGeom>
              <a:blipFill>
                <a:blip r:embed="rId3"/>
                <a:stretch>
                  <a:fillRect l="-784" t="-67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951015"/>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387926" y="1184576"/>
                <a:ext cx="6479484"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sz="2000" dirty="0">
                    <a:solidFill>
                      <a:srgbClr val="000000"/>
                    </a:solidFill>
                  </a:rPr>
                  <a:t>Measure conversion gain of the Mixer.</a:t>
                </a:r>
              </a:p>
              <a:p>
                <a:pPr marL="342900" indent="-342900" defTabSz="457200" latinLnBrk="1" hangingPunct="0">
                  <a:buFont typeface="+mj-lt"/>
                  <a:buAutoNum type="arabicPeriod"/>
                </a:pPr>
                <a:r>
                  <a:rPr lang="en-US" sz="2000" dirty="0">
                    <a:solidFill>
                      <a:srgbClr val="000000"/>
                    </a:solidFill>
                  </a:rPr>
                  <a:t>How much attenuation is provided by pot?</a:t>
                </a:r>
              </a:p>
              <a:p>
                <a:pPr marL="342900" indent="-342900" defTabSz="457200" latinLnBrk="1"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387926" y="1184576"/>
                <a:ext cx="6479484" cy="4939125"/>
              </a:xfrm>
              <a:prstGeom prst="rect">
                <a:avLst/>
              </a:prstGeom>
              <a:blipFill>
                <a:blip r:embed="rId3"/>
                <a:stretch>
                  <a:fillRect l="-1566" t="-769" r="-391"/>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7195552" y="1517999"/>
            <a:ext cx="4753748" cy="4390067"/>
            <a:chOff x="6665611" y="1517999"/>
            <a:chExt cx="4753748" cy="4390067"/>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9" y="1517999"/>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861343"/>
            <a:ext cx="4341857" cy="3439186"/>
            <a:chOff x="7446979" y="1861343"/>
            <a:chExt cx="4341857" cy="3439186"/>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9" y="186134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6" y="3292363"/>
              <a:ext cx="472159"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26540" y="1641342"/>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p:txBody>
      </p:sp>
    </p:spTree>
    <p:extLst>
      <p:ext uri="{BB962C8B-B14F-4D97-AF65-F5344CB8AC3E}">
        <p14:creationId xmlns:p14="http://schemas.microsoft.com/office/powerpoint/2010/main" val="7837363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Tree>
    <p:extLst>
      <p:ext uri="{BB962C8B-B14F-4D97-AF65-F5344CB8AC3E}">
        <p14:creationId xmlns:p14="http://schemas.microsoft.com/office/powerpoint/2010/main" val="23573437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grpSp>
        <p:nvGrpSpPr>
          <p:cNvPr id="4" name="Group 3">
            <a:extLst>
              <a:ext uri="{FF2B5EF4-FFF2-40B4-BE49-F238E27FC236}">
                <a16:creationId xmlns:a16="http://schemas.microsoft.com/office/drawing/2014/main" id="{CC25DA62-449A-4742-BED1-1470B1C4D63C}"/>
              </a:ext>
            </a:extLst>
          </p:cNvPr>
          <p:cNvGrpSpPr/>
          <p:nvPr/>
        </p:nvGrpSpPr>
        <p:grpSpPr>
          <a:xfrm>
            <a:off x="7507946" y="1697551"/>
            <a:ext cx="4438347" cy="3325242"/>
            <a:chOff x="7362472" y="1697551"/>
            <a:chExt cx="4438347" cy="3325242"/>
          </a:xfrm>
        </p:grpSpPr>
        <p:sp>
          <p:nvSpPr>
            <p:cNvPr id="16" name="Shape 51">
              <a:extLst>
                <a:ext uri="{FF2B5EF4-FFF2-40B4-BE49-F238E27FC236}">
                  <a16:creationId xmlns:a16="http://schemas.microsoft.com/office/drawing/2014/main" id="{475EE5B6-E02A-A04D-B608-C37E82494806}"/>
                </a:ext>
              </a:extLst>
            </p:cNvPr>
            <p:cNvSpPr/>
            <p:nvPr/>
          </p:nvSpPr>
          <p:spPr>
            <a:xfrm>
              <a:off x="8743252" y="2190473"/>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451067" y="2571182"/>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526147" y="255776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532576" y="2978398"/>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8537871" y="334307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526147" y="382563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8763116" y="254687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8753069" y="293485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8760624" y="340840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8783118" y="38148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472238" y="3434856"/>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362472" y="3125164"/>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467430" y="236613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7503431" y="3122260"/>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362472" y="3830226"/>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041741" y="34680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7896174" y="3461738"/>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089670" y="3047103"/>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459630" y="2669907"/>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553591" y="271648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9944729" y="217781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9907015" y="21434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9776266" y="1697551"/>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041741" y="40136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539579" y="305459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190045" y="3003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652244" y="303692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496019" y="4072268"/>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058713" y="4011269"/>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013154" y="43749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7656352" y="3119389"/>
              <a:ext cx="50916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9716025" y="326706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274959" y="4019727"/>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7906612" y="4499575"/>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362472" y="17939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169004" y="3243640"/>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573689" y="380168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181957" y="3430713"/>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0834556" y="3046429"/>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0898364" y="323209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7900606" y="2322737"/>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7845336" y="198671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7683534" y="217072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7645820" y="21363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204216" y="37512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611258" y="37653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283808" y="1163799"/>
            <a:ext cx="7051574" cy="54110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spTree>
    <p:extLst>
      <p:ext uri="{BB962C8B-B14F-4D97-AF65-F5344CB8AC3E}">
        <p14:creationId xmlns:p14="http://schemas.microsoft.com/office/powerpoint/2010/main" val="41286311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2971560" y="1225679"/>
                <a:ext cx="8905250"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2971560" y="1225679"/>
                <a:ext cx="8905250" cy="5561335"/>
              </a:xfrm>
              <a:prstGeom prst="rect">
                <a:avLst/>
              </a:prstGeom>
              <a:blipFill>
                <a:blip r:embed="rId3"/>
                <a:stretch>
                  <a:fillRect l="-996"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267135"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122629" y="1870192"/>
            <a:ext cx="2848931" cy="2286959"/>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157770" y="4278790"/>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p:grpSp>
        <p:nvGrpSpPr>
          <p:cNvPr id="9" name="Group 8">
            <a:extLst>
              <a:ext uri="{FF2B5EF4-FFF2-40B4-BE49-F238E27FC236}">
                <a16:creationId xmlns:a16="http://schemas.microsoft.com/office/drawing/2014/main" id="{CC2B986B-E274-5745-B57C-8FF5E29AD44B}"/>
              </a:ext>
            </a:extLst>
          </p:cNvPr>
          <p:cNvGrpSpPr/>
          <p:nvPr/>
        </p:nvGrpSpPr>
        <p:grpSpPr>
          <a:xfrm>
            <a:off x="7702338" y="1386980"/>
            <a:ext cx="4406242"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67137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336711" y="1193653"/>
                <a:ext cx="7072904" cy="53976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336711" y="1193653"/>
                <a:ext cx="7072904" cy="5397656"/>
              </a:xfrm>
              <a:prstGeom prst="rect">
                <a:avLst/>
              </a:prstGeom>
              <a:blipFill>
                <a:blip r:embed="rId4"/>
                <a:stretch>
                  <a:fillRect l="-1613" t="-706" r="-197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900815" y="1258128"/>
            <a:ext cx="7130705" cy="5176673"/>
            <a:chOff x="4076886" y="1258128"/>
            <a:chExt cx="7633232" cy="5176673"/>
          </a:xfrm>
        </p:grpSpPr>
        <p:sp>
          <p:nvSpPr>
            <p:cNvPr id="3" name="TextBox 2">
              <a:extLst>
                <a:ext uri="{FF2B5EF4-FFF2-40B4-BE49-F238E27FC236}">
                  <a16:creationId xmlns:a16="http://schemas.microsoft.com/office/drawing/2014/main" id="{2DBF1687-B21C-5C47-A42B-DE430E308A07}"/>
                </a:ext>
              </a:extLst>
            </p:cNvPr>
            <p:cNvSpPr txBox="1"/>
            <p:nvPr/>
          </p:nvSpPr>
          <p:spPr>
            <a:xfrm>
              <a:off x="4331370" y="1388887"/>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4076886" y="1258128"/>
              <a:ext cx="7633232" cy="5176673"/>
              <a:chOff x="2041570" y="1331924"/>
              <a:chExt cx="7633232"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4063510" y="2096612"/>
                <a:ext cx="8511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 </a:t>
                </a:r>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884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8679184" y="4415960"/>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2041570" y="4098001"/>
                <a:ext cx="125710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63444" y="1349339"/>
                <a:ext cx="4638844"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Plot audio output v dc control</a:t>
                </a:r>
              </a:p>
              <a:p>
                <a:pPr marL="342900" indent="-342900" defTabSz="457200"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hangingPunct="0">
                  <a:buFont typeface="+mj-lt"/>
                  <a:buAutoNum type="arabicPeriod"/>
                </a:pPr>
                <a:r>
                  <a:rPr lang="en-US" dirty="0">
                    <a:solidFill>
                      <a:srgbClr val="000000"/>
                    </a:solidFill>
                  </a:rPr>
                  <a:t>What is the minimum control voltage?</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63444" y="1349339"/>
                <a:ext cx="4638844" cy="4821336"/>
              </a:xfrm>
              <a:prstGeom prst="rect">
                <a:avLst/>
              </a:prstGeom>
              <a:blipFill>
                <a:blip r:embed="rId3"/>
                <a:stretch>
                  <a:fillRect l="-1907" t="-526" r="-272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92</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58050"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58050" y="1041519"/>
                <a:ext cx="6394101" cy="4200315"/>
              </a:xfrm>
              <a:prstGeom prst="rect">
                <a:avLst/>
              </a:prstGeom>
              <a:blipFill>
                <a:blip r:embed="rId4"/>
                <a:stretch>
                  <a:fillRect l="-1587"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2367906" y="4553413"/>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9550" y="1264297"/>
                <a:ext cx="8510150" cy="54961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9550" y="1264297"/>
                <a:ext cx="8510150" cy="5496118"/>
              </a:xfrm>
              <a:prstGeom prst="rect">
                <a:avLst/>
              </a:prstGeom>
              <a:blipFill>
                <a:blip r:embed="rId3"/>
                <a:stretch>
                  <a:fillRect l="-1043" t="-69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9363816"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9385947"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94</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95</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97</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6474" y="1505639"/>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6474" y="1505639"/>
                <a:ext cx="11379051" cy="5167894"/>
              </a:xfrm>
              <a:prstGeom prst="rect">
                <a:avLst/>
              </a:prstGeom>
              <a:blipFill>
                <a:blip r:embed="rId3"/>
                <a:stretch>
                  <a:fillRect l="-781"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98</a:t>
            </a:fld>
            <a:endParaRPr lang="en-US"/>
          </a:p>
        </p:txBody>
      </p:sp>
    </p:spTree>
    <p:extLst>
      <p:ext uri="{BB962C8B-B14F-4D97-AF65-F5344CB8AC3E}">
        <p14:creationId xmlns:p14="http://schemas.microsoft.com/office/powerpoint/2010/main" val="15336005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62" y="1793189"/>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62" y="1793189"/>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99</a:t>
            </a:fld>
            <a:endParaRPr lang="en-US"/>
          </a:p>
        </p:txBody>
      </p:sp>
    </p:spTree>
    <p:extLst>
      <p:ext uri="{BB962C8B-B14F-4D97-AF65-F5344CB8AC3E}">
        <p14:creationId xmlns:p14="http://schemas.microsoft.com/office/powerpoint/2010/main" val="21732541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4647</TotalTime>
  <Words>13687</Words>
  <Application>Microsoft Macintosh PowerPoint</Application>
  <PresentationFormat>Widescreen</PresentationFormat>
  <Paragraphs>2469</Paragraphs>
  <Slides>129</Slides>
  <Notes>91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129</vt:i4>
      </vt:variant>
    </vt:vector>
  </HeadingPairs>
  <TitlesOfParts>
    <vt:vector size="136" baseType="lpstr">
      <vt:lpstr>Arial</vt:lpstr>
      <vt:lpstr>Calibri</vt:lpstr>
      <vt:lpstr>Calibri Light</vt:lpstr>
      <vt:lpstr>Cambria Math</vt:lpstr>
      <vt:lpstr>Liberation Serif</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Transistor experiment - Thevenin equivalent DC </vt:lpstr>
      <vt:lpstr>BJT common emitter amplifier</vt:lpstr>
      <vt:lpstr>PowerPoint Presentation</vt:lpstr>
      <vt:lpstr>Turn the transistor experiment into a CE amplifier</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649</cp:revision>
  <dcterms:created xsi:type="dcterms:W3CDTF">2021-07-06T18:24:07Z</dcterms:created>
  <dcterms:modified xsi:type="dcterms:W3CDTF">2021-07-23T02:30:56Z</dcterms:modified>
</cp:coreProperties>
</file>